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handoutMasterIdLst>
    <p:handoutMasterId r:id="rId24"/>
  </p:handoutMasterIdLst>
  <p:sldIdLst>
    <p:sldId id="274" r:id="rId4"/>
    <p:sldId id="256" r:id="rId5"/>
    <p:sldId id="259" r:id="rId6"/>
    <p:sldId id="286" r:id="rId7"/>
    <p:sldId id="285" r:id="rId8"/>
    <p:sldId id="260" r:id="rId9"/>
    <p:sldId id="287" r:id="rId10"/>
    <p:sldId id="288" r:id="rId11"/>
    <p:sldId id="289" r:id="rId12"/>
    <p:sldId id="290" r:id="rId13"/>
    <p:sldId id="291" r:id="rId14"/>
    <p:sldId id="293" r:id="rId15"/>
    <p:sldId id="292" r:id="rId16"/>
    <p:sldId id="295" r:id="rId17"/>
    <p:sldId id="294" r:id="rId18"/>
    <p:sldId id="284" r:id="rId19"/>
    <p:sldId id="296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0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csol.cz/index.php?s=diktaty/spust&amp;jmeno_diktatu=z7_01_Pob%F8e%9E%ED%20St%F8edozemn%EDho%20mo%F8e.tx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e/e7/Time_Square_in_NYC,_2007.jpg" TargetMode="External"/><Relationship Id="rId13" Type="http://schemas.openxmlformats.org/officeDocument/2006/relationships/hyperlink" Target="http://commons.wikimedia.org/wiki/File:LA-gehry-disneyconcerthall-2009-114.jpg?uselang=cs" TargetMode="External"/><Relationship Id="rId18" Type="http://schemas.openxmlformats.org/officeDocument/2006/relationships/hyperlink" Target="http://commons.wikimedia.org/wiki/File:Washington_DC_view1.jpg?uselang=cs" TargetMode="External"/><Relationship Id="rId3" Type="http://schemas.openxmlformats.org/officeDocument/2006/relationships/hyperlink" Target="http://www.flickr.com/photos/walkingsf/4981444199/in/set-72157624812674967/" TargetMode="External"/><Relationship Id="rId7" Type="http://schemas.openxmlformats.org/officeDocument/2006/relationships/hyperlink" Target="http://commons.wikimedia.org/wiki/File:Exterior_of_the_Empire_State_Building,_2007.jpg?uselang=cs" TargetMode="External"/><Relationship Id="rId12" Type="http://schemas.openxmlformats.org/officeDocument/2006/relationships/hyperlink" Target="http://commons.wikimedia.org/wiki/File:Los_Angeles_%C3%9Cbergangszone.JPG?uselang=cs" TargetMode="External"/><Relationship Id="rId17" Type="http://schemas.openxmlformats.org/officeDocument/2006/relationships/hyperlink" Target="http://commons.wikimedia.org/wiki/File:White_House.jpg?uselang=cs" TargetMode="External"/><Relationship Id="rId2" Type="http://schemas.openxmlformats.org/officeDocument/2006/relationships/hyperlink" Target="http://commons.wikimedia.org/wiki/File:US_states_by_date_of_statehood3.gif" TargetMode="External"/><Relationship Id="rId16" Type="http://schemas.openxmlformats.org/officeDocument/2006/relationships/hyperlink" Target="http://commons.wikimedia.org/wiki/File:Reflecting_pool.jpg?uselang=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Brooklyn_bridge_manhattan.jpg?uselang=cs" TargetMode="External"/><Relationship Id="rId11" Type="http://schemas.openxmlformats.org/officeDocument/2006/relationships/hyperlink" Target="http://commons.wikimedia.org/wiki/File:Hollywood.jpg?uselang=cs" TargetMode="External"/><Relationship Id="rId5" Type="http://schemas.openxmlformats.org/officeDocument/2006/relationships/hyperlink" Target="http://commons.wikimedia.org/wiki/File:Skyline-New-York-City.jpg?uselang=cs" TargetMode="External"/><Relationship Id="rId15" Type="http://schemas.openxmlformats.org/officeDocument/2006/relationships/hyperlink" Target="http://commons.wikimedia.org/wiki/File:Uscapitolindaylight.jpg?uselang=cs" TargetMode="External"/><Relationship Id="rId10" Type="http://schemas.openxmlformats.org/officeDocument/2006/relationships/hyperlink" Target="http://commons.wikimedia.org/wiki/File:LosAngeles05.jpg?uselang=cs" TargetMode="External"/><Relationship Id="rId19" Type="http://schemas.openxmlformats.org/officeDocument/2006/relationships/hyperlink" Target="http://commons.wikimedia.org/wiki/File:ChinatownWashingtonDC.jpg?uselang=cs" TargetMode="External"/><Relationship Id="rId4" Type="http://schemas.openxmlformats.org/officeDocument/2006/relationships/hyperlink" Target="http://cs.wikipedia.org/wiki/Soubor:Map_of_US,_Religions.svg" TargetMode="External"/><Relationship Id="rId9" Type="http://schemas.openxmlformats.org/officeDocument/2006/relationships/hyperlink" Target="http://commons.wikimedia.org/wiki/File:Statue-of-liberty_tysto.jpg" TargetMode="External"/><Relationship Id="rId14" Type="http://schemas.openxmlformats.org/officeDocument/2006/relationships/hyperlink" Target="http://commons.wikimedia.org/wiki/File:Seal_of_Los_Angeles,_California.svg?uselang=c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Datum: leden 2012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7.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Téma: Spojené státy americké, obyvatelstvo, hospodářství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o Spojených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státech amerických. Materiál je doplněn množstvím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fotografií, shrnutím ve formě otázek k opakování a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odkazem na interaktivní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214282" y="214290"/>
            <a:ext cx="4135438" cy="2920205"/>
            <a:chOff x="214282" y="214290"/>
            <a:chExt cx="4135438" cy="2920205"/>
          </a:xfrm>
        </p:grpSpPr>
        <p:pic>
          <p:nvPicPr>
            <p:cNvPr id="2" name="Obrázek 1" descr="obr9_L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20" y="214290"/>
              <a:ext cx="4064000" cy="2707640"/>
            </a:xfrm>
            <a:prstGeom prst="rect">
              <a:avLst/>
            </a:prstGeom>
          </p:spPr>
        </p:pic>
        <p:sp>
          <p:nvSpPr>
            <p:cNvPr id="3" name="TextovéPole 2"/>
            <p:cNvSpPr txBox="1"/>
            <p:nvPr/>
          </p:nvSpPr>
          <p:spPr>
            <a:xfrm>
              <a:off x="214282" y="2857496"/>
              <a:ext cx="20485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9 – pohled na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Downtown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4714876" y="214290"/>
            <a:ext cx="3929063" cy="2786082"/>
            <a:chOff x="4500562" y="214290"/>
            <a:chExt cx="4500567" cy="3563147"/>
          </a:xfrm>
        </p:grpSpPr>
        <p:pic>
          <p:nvPicPr>
            <p:cNvPr id="5" name="Obrázek 4" descr="obr10_Hollywoo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214290"/>
              <a:ext cx="4429129" cy="3321847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4500562" y="3500438"/>
              <a:ext cx="18305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10 – Hollywood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Hills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214282" y="3429000"/>
            <a:ext cx="4143404" cy="2991643"/>
            <a:chOff x="142844" y="3214686"/>
            <a:chExt cx="4143404" cy="2991643"/>
          </a:xfrm>
        </p:grpSpPr>
        <p:pic>
          <p:nvPicPr>
            <p:cNvPr id="8" name="Obrázek 7" descr="obr11_L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844" y="3214686"/>
              <a:ext cx="4143404" cy="2760543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142844" y="5929330"/>
              <a:ext cx="6786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11 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6143636" y="4714884"/>
            <a:ext cx="2784279" cy="1991511"/>
            <a:chOff x="5929322" y="3071810"/>
            <a:chExt cx="2784279" cy="1991511"/>
          </a:xfrm>
        </p:grpSpPr>
        <p:pic>
          <p:nvPicPr>
            <p:cNvPr id="11" name="Obrázek 10" descr="obr12_Disney_Concert_Hal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3071810"/>
              <a:ext cx="2712841" cy="1743001"/>
            </a:xfrm>
            <a:prstGeom prst="rect">
              <a:avLst/>
            </a:prstGeom>
          </p:spPr>
        </p:pic>
        <p:sp>
          <p:nvSpPr>
            <p:cNvPr id="12" name="TextovéPole 11"/>
            <p:cNvSpPr txBox="1"/>
            <p:nvPr/>
          </p:nvSpPr>
          <p:spPr>
            <a:xfrm>
              <a:off x="5929322" y="4786322"/>
              <a:ext cx="20677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12 –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Disney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Concert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Hall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3071802" y="3143248"/>
            <a:ext cx="3214686" cy="3491709"/>
            <a:chOff x="3071802" y="3143248"/>
            <a:chExt cx="3214686" cy="3491709"/>
          </a:xfrm>
        </p:grpSpPr>
        <p:pic>
          <p:nvPicPr>
            <p:cNvPr id="14" name="Obrázek 13" descr="obr13_znakLA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71802" y="3143248"/>
              <a:ext cx="3214686" cy="3214686"/>
            </a:xfrm>
            <a:prstGeom prst="rect">
              <a:avLst/>
            </a:prstGeom>
          </p:spPr>
        </p:pic>
        <p:sp>
          <p:nvSpPr>
            <p:cNvPr id="15" name="TextovéPole 14"/>
            <p:cNvSpPr txBox="1"/>
            <p:nvPr/>
          </p:nvSpPr>
          <p:spPr>
            <a:xfrm>
              <a:off x="4429124" y="6357958"/>
              <a:ext cx="6458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13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ovéPole 16"/>
          <p:cNvSpPr txBox="1"/>
          <p:nvPr/>
        </p:nvSpPr>
        <p:spPr>
          <a:xfrm>
            <a:off x="6429388" y="2571744"/>
            <a:ext cx="16049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cs-CZ" sz="1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7215206" y="2285992"/>
            <a:ext cx="16049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166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142844" y="285728"/>
            <a:ext cx="3857653" cy="3063081"/>
            <a:chOff x="142844" y="285728"/>
            <a:chExt cx="3857653" cy="3063081"/>
          </a:xfrm>
        </p:grpSpPr>
        <p:pic>
          <p:nvPicPr>
            <p:cNvPr id="2" name="Obrázek 1" descr="obr14_capito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283" y="285728"/>
              <a:ext cx="3786214" cy="2839660"/>
            </a:xfrm>
            <a:prstGeom prst="rect">
              <a:avLst/>
            </a:prstGeom>
          </p:spPr>
        </p:pic>
        <p:sp>
          <p:nvSpPr>
            <p:cNvPr id="3" name="TextovéPole 2"/>
            <p:cNvSpPr txBox="1"/>
            <p:nvPr/>
          </p:nvSpPr>
          <p:spPr>
            <a:xfrm>
              <a:off x="142844" y="3071810"/>
              <a:ext cx="22761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14 – Kapitol, sídlo Kongresu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142844" y="3929066"/>
            <a:ext cx="4004339" cy="2634453"/>
            <a:chOff x="142844" y="3429000"/>
            <a:chExt cx="4004339" cy="2634453"/>
          </a:xfrm>
        </p:grpSpPr>
        <p:pic>
          <p:nvPicPr>
            <p:cNvPr id="8" name="Obrázek 7" descr="obr16_White_Hous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282" y="3429000"/>
              <a:ext cx="3932901" cy="2399070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142844" y="5786454"/>
              <a:ext cx="13784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16 – Bílý dům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3500430" y="2786058"/>
            <a:ext cx="2357454" cy="2991644"/>
            <a:chOff x="3714744" y="2928933"/>
            <a:chExt cx="2357454" cy="2991644"/>
          </a:xfrm>
        </p:grpSpPr>
        <p:pic>
          <p:nvPicPr>
            <p:cNvPr id="11" name="Obrázek 10" descr="obr17_WC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4744" y="2928933"/>
              <a:ext cx="2357454" cy="2715605"/>
            </a:xfrm>
            <a:prstGeom prst="rect">
              <a:avLst/>
            </a:prstGeom>
          </p:spPr>
        </p:pic>
        <p:sp>
          <p:nvSpPr>
            <p:cNvPr id="12" name="TextovéPole 11"/>
            <p:cNvSpPr txBox="1"/>
            <p:nvPr/>
          </p:nvSpPr>
          <p:spPr>
            <a:xfrm>
              <a:off x="4786314" y="5643578"/>
              <a:ext cx="6843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17 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4689184" y="214291"/>
            <a:ext cx="3765910" cy="2991642"/>
            <a:chOff x="4689184" y="214291"/>
            <a:chExt cx="3765910" cy="2991642"/>
          </a:xfrm>
        </p:grpSpPr>
        <p:pic>
          <p:nvPicPr>
            <p:cNvPr id="5" name="Obrázek 4" descr="obr15_washingtonův_monument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9184" y="214291"/>
              <a:ext cx="3758627" cy="2786082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6072198" y="2928934"/>
              <a:ext cx="2382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15 –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Washingtonův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monument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5572132" y="3929066"/>
            <a:ext cx="3331428" cy="2606034"/>
            <a:chOff x="5572132" y="3929066"/>
            <a:chExt cx="3331428" cy="2606034"/>
          </a:xfrm>
        </p:grpSpPr>
        <p:pic>
          <p:nvPicPr>
            <p:cNvPr id="14" name="Obrázek 13" descr="obr18_cinska_ctvrt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2132" y="4143380"/>
              <a:ext cx="3293247" cy="2391720"/>
            </a:xfrm>
            <a:prstGeom prst="rect">
              <a:avLst/>
            </a:prstGeom>
          </p:spPr>
        </p:pic>
        <p:sp>
          <p:nvSpPr>
            <p:cNvPr id="15" name="TextovéPole 14"/>
            <p:cNvSpPr txBox="1"/>
            <p:nvPr/>
          </p:nvSpPr>
          <p:spPr>
            <a:xfrm>
              <a:off x="6715140" y="3929066"/>
              <a:ext cx="21884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18 – Vstup do Čínské čtvrti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ovéPole 16"/>
          <p:cNvSpPr txBox="1"/>
          <p:nvPr/>
        </p:nvSpPr>
        <p:spPr>
          <a:xfrm>
            <a:off x="142844" y="3429000"/>
            <a:ext cx="3387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Washington, D. C.</a:t>
            </a:r>
            <a:endParaRPr lang="cs-CZ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286512" y="3571876"/>
            <a:ext cx="2571768" cy="21431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571480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HOSPODÁŘSTVÍ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1500174"/>
            <a:ext cx="8358246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USA mají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nejsilnější ekonomiku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světě a jejich obyvatelé se těší díky koupěschopnosti domácí měny v průměru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nejvyšší životní úrovni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světě.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Rozdíly</a:t>
            </a:r>
          </a:p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příjmech a sociální situaci jsou však obrovské.</a:t>
            </a:r>
          </a:p>
          <a:p>
            <a:endParaRPr lang="cs-CZ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Základem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hospodářství je sice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průmyslová výroba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využívající intenzivně nejnovějších poznatků vědy, ale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rozhodující roli již dlouho již dlouho hrají obchod a služby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USA mají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nesmírné nerostné bohatství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Přibližně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polovina rozlohy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USA se využívá pro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zemědělské účely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V zemědělství pracuje již jen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2,5 % pracovních sil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Přesto se USA podílejí na světové zemědělské produkci asi 15 %.</a:t>
            </a:r>
          </a:p>
          <a:p>
            <a:endParaRPr lang="cs-CZ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71472" y="1000108"/>
            <a:ext cx="7500990" cy="107157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500034" y="214290"/>
            <a:ext cx="1920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TĚŽBA</a:t>
            </a:r>
            <a:endParaRPr lang="cs-CZ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1472" y="1000108"/>
            <a:ext cx="7643866" cy="53553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USA jsou bohaté na nerostné zdroje a zaujímají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první místo na světě v těžbě ropy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molybdenové rudy, slídy, kaolínu, fosfátů a soli.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druhém místě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jsou USA v produkci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uhlí, zemního plynu a síry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USA jsou také významným producentem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rud mědi, olova, zinku a stříbra.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Velká a snadno přístupná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ložiska železné rudy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se nacházejí v oblasti Velkých jezer, zvláště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u Hořejšího jezera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Dříve pověstná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těžba zlata je již omezena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důležitá je stále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produkce uranu.</a:t>
            </a: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USA vlastní téměř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1/3 světových zásob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vysoce kvalitního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černého uhlí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 antracitu a asi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1/8 zásob uhlí hnědého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Naleziště uhlí jsou převážně soustředěna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po obvodu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Appalačí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Těžba ropy a zemního plynu je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ze strategických důvodů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limitována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velký objem cenných paliv se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dováží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Tradiční ložiska se nacházejí v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Texasu a Louisianě,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velké zásoby má severní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Aljaška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Z vyčerpaných polí v Kalifornii se těžba přesunula na pobřežní šelf.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2910" y="357166"/>
            <a:ext cx="2719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PRŮMYSL</a:t>
            </a:r>
            <a:endParaRPr lang="cs-CZ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1000108"/>
            <a:ext cx="81439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USA jsou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největší průmyslovou velmocí světa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 25 % podílem na světové produkci.</a:t>
            </a: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Nejdůležitějším odvětvím je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strojírenství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Jeho páteří zůstává výroba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dopravních prostředků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Boeing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Seattle, Ford – Detroit).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Druhé místo zaujala odvětví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elektronického průmyslu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Také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petrochemický průmysl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(největší rafinerie jsou podél Mexického zálivu) a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farmaceutická výroba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produkce pneumatik (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Akron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 Ohiu), papíru, cigaret aj. jsou charakterizovány velkou koncentrací do několika velkých podniků, resp. společností. Důležitý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dřevozpracující průmysl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soustředěn ve státech Washington a Oregon,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textilní a oděvní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východě od Alabamy po Maine,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potravinářství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 Středozápadě.</a:t>
            </a: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3/4 elektřiny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produkují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tepelné elektrárny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(v okolí Velkých jezer), USA  mají na svém území asi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polovinu všech jaderných elektráren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světa. Využití sluneční, větrné, přílivové a geotermální energie je přes podporu zatím zanedbatelné.</a:t>
            </a: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1472" y="285728"/>
            <a:ext cx="3943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ZEMĚDĚLSTVÍ</a:t>
            </a:r>
            <a:endParaRPr lang="cs-CZ" sz="4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1472" y="1071546"/>
            <a:ext cx="80724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Vzhledem k rozdílným přírodním podmínkám charakterizuje americké zemědělství značná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regionální specializace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Největší rozloha orné půdy je soustředěna v rovinách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mezi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Appalačemi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Skalnatými horami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Tato rozsáhlá oblast zahrnuje tzv.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pšeničný pás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 prériích na západě a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kukuřičný pás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 Centrální nížině. </a:t>
            </a:r>
          </a:p>
          <a:p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 Texasu do Georgie se táhne oblast pěstování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bavlny,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významné plodiny zde představují také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cukrová třtina, podzemnice olejná, rýže a tabák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Ovoce a zelenina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 pěstují po celých USA, ale jejich největším producentem, především v zimních měsících, je Kalifornie.</a:t>
            </a:r>
          </a:p>
          <a:p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Mírné a suché podnebí zavlažovaného Centrálního údolí je vhodné zejména pro pěstování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citrusů a vinné révy.</a:t>
            </a:r>
          </a:p>
          <a:p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Chov skotu na mléko a drůbeže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nejvíce rozšířen na severu a průmyslovém severovýchodě. Jižněji se rozkládá oblast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smíšeného zemědělství, s chovem skotu i vepřů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který zde má vynikající krmivovou základnu.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Pastevní chov dobytka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maso převládá na prériích, rančích a zavlažovaných farmách v oblasti Skalnatých hor a horských pánví.</a:t>
            </a:r>
            <a:endParaRPr lang="cs-CZ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1472" y="142852"/>
            <a:ext cx="16946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ZÁPIS</a:t>
            </a:r>
            <a:endParaRPr lang="cs-CZ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1472" y="857232"/>
            <a:ext cx="8001056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b="1" dirty="0" smtClean="0">
                <a:latin typeface="Times New Roman" pitchFamily="18" charset="0"/>
                <a:cs typeface="Times New Roman" pitchFamily="18" charset="0"/>
              </a:rPr>
              <a:t>USA – Obyvatelstvo a hospodářství</a:t>
            </a:r>
          </a:p>
          <a:p>
            <a:r>
              <a:rPr lang="cs-CZ" sz="1700" b="1" i="1" dirty="0" smtClean="0">
                <a:latin typeface="Times New Roman" pitchFamily="18" charset="0"/>
                <a:cs typeface="Times New Roman" pitchFamily="18" charset="0"/>
              </a:rPr>
              <a:t>Státní zřízení a uspořádání</a:t>
            </a:r>
          </a:p>
          <a:p>
            <a:pPr>
              <a:buFontTx/>
              <a:buChar char="-"/>
            </a:pP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 50 států (včetně Aljašky a Havajských ostrovů)</a:t>
            </a:r>
          </a:p>
          <a:p>
            <a:pPr>
              <a:buFontTx/>
              <a:buChar char="-"/>
            </a:pP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 federativní prezidentská republika</a:t>
            </a:r>
          </a:p>
          <a:p>
            <a:r>
              <a:rPr lang="cs-CZ" sz="1700" b="1" i="1" dirty="0" smtClean="0">
                <a:latin typeface="Times New Roman" pitchFamily="18" charset="0"/>
                <a:cs typeface="Times New Roman" pitchFamily="18" charset="0"/>
              </a:rPr>
              <a:t>Obyvatelstvo</a:t>
            </a:r>
          </a:p>
          <a:p>
            <a:pPr>
              <a:buFontTx/>
              <a:buChar char="-"/>
            </a:pP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 3. nejlidnatější stát světa</a:t>
            </a:r>
          </a:p>
          <a:p>
            <a:pPr>
              <a:buFontTx/>
              <a:buChar char="-"/>
            </a:pP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 75% Evropané, 12% Afričané </a:t>
            </a:r>
          </a:p>
          <a:p>
            <a:pPr>
              <a:buFontTx/>
              <a:buChar char="-"/>
            </a:pP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 většina protestanti</a:t>
            </a:r>
          </a:p>
          <a:p>
            <a:r>
              <a:rPr lang="cs-CZ" sz="1700" b="1" i="1" dirty="0" smtClean="0">
                <a:latin typeface="Times New Roman" pitchFamily="18" charset="0"/>
                <a:cs typeface="Times New Roman" pitchFamily="18" charset="0"/>
              </a:rPr>
              <a:t>Města</a:t>
            </a:r>
          </a:p>
          <a:p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Hlavní město: Washington</a:t>
            </a:r>
          </a:p>
          <a:p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Největší město: New York</a:t>
            </a:r>
          </a:p>
          <a:p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Los Angeles, Detroit, Chicago, Boston, …</a:t>
            </a:r>
          </a:p>
          <a:p>
            <a:r>
              <a:rPr lang="cs-CZ" sz="1700" i="1" dirty="0" err="1" smtClean="0">
                <a:latin typeface="Times New Roman" pitchFamily="18" charset="0"/>
                <a:cs typeface="Times New Roman" pitchFamily="18" charset="0"/>
              </a:rPr>
              <a:t>Megalopolis</a:t>
            </a: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 – pás měst na východním pobřeží</a:t>
            </a:r>
          </a:p>
          <a:p>
            <a:r>
              <a:rPr lang="cs-CZ" sz="1700" b="1" i="1" dirty="0" smtClean="0">
                <a:latin typeface="Times New Roman" pitchFamily="18" charset="0"/>
                <a:cs typeface="Times New Roman" pitchFamily="18" charset="0"/>
              </a:rPr>
              <a:t>Hospodářství</a:t>
            </a:r>
            <a:endParaRPr lang="cs-CZ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 nejsilnější ekonomika</a:t>
            </a:r>
          </a:p>
          <a:p>
            <a:pPr>
              <a:buFontTx/>
              <a:buChar char="-"/>
            </a:pP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 rozdíly v příjmech a sociální situaci</a:t>
            </a:r>
          </a:p>
          <a:p>
            <a:r>
              <a:rPr lang="cs-CZ" sz="1700" b="1" i="1" dirty="0" smtClean="0">
                <a:latin typeface="Times New Roman" pitchFamily="18" charset="0"/>
                <a:cs typeface="Times New Roman" pitchFamily="18" charset="0"/>
              </a:rPr>
              <a:t>Těžba</a:t>
            </a:r>
          </a:p>
          <a:p>
            <a:pPr>
              <a:buFontTx/>
              <a:buChar char="-"/>
            </a:pP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 ropa (1. místo na světě) – Texas, Aljaška</a:t>
            </a:r>
          </a:p>
          <a:p>
            <a:pPr>
              <a:buFontTx/>
              <a:buChar char="-"/>
            </a:pP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 zemní plyn, uhlí, síra (2. místo na světě)</a:t>
            </a:r>
          </a:p>
          <a:p>
            <a:pPr>
              <a:buFontTx/>
              <a:buChar char="-"/>
            </a:pP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 železná ruda – Hořejší jezero</a:t>
            </a:r>
          </a:p>
          <a:p>
            <a:pPr>
              <a:buFontTx/>
              <a:buChar char="-"/>
            </a:pP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 rudy mědi, olova, zinku, stříbra</a:t>
            </a:r>
            <a:endParaRPr lang="cs-CZ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786" y="357166"/>
            <a:ext cx="7013523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uhlí – černé (1/3 světových zásob), hnědé (1/8 svět. zásob)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  - po obvodu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Appalačí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uran</a:t>
            </a:r>
          </a:p>
          <a:p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Průmysl</a:t>
            </a:r>
          </a:p>
          <a:p>
            <a:pPr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největší průmyslová velmoc (25% světové produkce)</a:t>
            </a:r>
          </a:p>
          <a:p>
            <a:pPr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strojírenství ( dopravní –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Boeing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, Ford,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elektronika)</a:t>
            </a:r>
          </a:p>
          <a:p>
            <a:pPr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petrochemie (Mexický záliv – zpracování ropy)</a:t>
            </a:r>
          </a:p>
          <a:p>
            <a:pPr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farmacie</a:t>
            </a:r>
          </a:p>
          <a:p>
            <a:pPr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dřevozpracující průmysl (SZ)</a:t>
            </a:r>
          </a:p>
          <a:p>
            <a:pPr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textilní a oděvní (východní pobřeží)</a:t>
            </a:r>
          </a:p>
          <a:p>
            <a:pPr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potravinářství (Středozápad)</a:t>
            </a:r>
          </a:p>
          <a:p>
            <a:pPr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tepelné elektrárny (Velká jezera), jaderné elektrárny (1/2 všech na světě)</a:t>
            </a:r>
          </a:p>
          <a:p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Zemědělství</a:t>
            </a:r>
          </a:p>
          <a:p>
            <a:pPr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regionální specializace (vzhledem k přírodním podmínkám)</a:t>
            </a:r>
          </a:p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Střed –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pšeničný a kukuřičný pás (prérie)</a:t>
            </a:r>
          </a:p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Jih a jihovýchod –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bavlna, tabák, rýže, cukrová třtina</a:t>
            </a:r>
          </a:p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Centrální nížina –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citrusy, vinná réva</a:t>
            </a:r>
          </a:p>
          <a:p>
            <a:pPr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chov skotu na mléko, drůbeže, vepřů</a:t>
            </a:r>
          </a:p>
          <a:p>
            <a:pPr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pastevectví – skot na maso (prérie, horské pánve)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New York, Los Angeles, Chicago, Boston, Detroit, Washington, San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Francisco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Philadelphia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, Dallas, Houston, Miami, Atlanta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Jaký typ státu jsou USA? Kolik států sdružují?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Charakterizuj složení obyvatel USA.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Uveď hlavní město a největší město USA.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Vyjmenuj některá další velká města.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Co je to </a:t>
            </a:r>
            <a:r>
              <a:rPr lang="cs-CZ" sz="2900" dirty="0" err="1" smtClean="0">
                <a:latin typeface="Times New Roman" pitchFamily="18" charset="0"/>
                <a:cs typeface="Times New Roman" pitchFamily="18" charset="0"/>
              </a:rPr>
              <a:t>megalopolis</a:t>
            </a:r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Které nerostné suroviny se v USA těží a kde?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Uveď hlavní průmyslová odvětví USA.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Charakterizuj specifika zemědělství v </a:t>
            </a:r>
            <a:r>
              <a:rPr lang="cs-CZ" sz="2900" smtClean="0">
                <a:latin typeface="Times New Roman" pitchFamily="18" charset="0"/>
                <a:cs typeface="Times New Roman" pitchFamily="18" charset="0"/>
              </a:rPr>
              <a:t>jednotlivých oblastech USA.</a:t>
            </a:r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zcsol.cz</a:t>
            </a:r>
            <a:r>
              <a:rPr lang="cs-CZ" sz="2400" dirty="0" smtClean="0">
                <a:hlinkClick r:id="rId2"/>
              </a:rPr>
              <a:t>/index.</a:t>
            </a:r>
            <a:r>
              <a:rPr lang="cs-CZ" sz="2400" dirty="0" err="1" smtClean="0">
                <a:hlinkClick r:id="rId2"/>
              </a:rPr>
              <a:t>php</a:t>
            </a:r>
            <a:r>
              <a:rPr lang="cs-CZ" sz="2400" dirty="0" smtClean="0">
                <a:hlinkClick r:id="rId2"/>
              </a:rPr>
              <a:t>?s=</a:t>
            </a:r>
            <a:r>
              <a:rPr lang="cs-CZ" sz="2400" dirty="0" err="1" smtClean="0">
                <a:hlinkClick r:id="rId2"/>
              </a:rPr>
              <a:t>diktaty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spust</a:t>
            </a:r>
            <a:r>
              <a:rPr lang="cs-CZ" sz="2400" dirty="0" smtClean="0">
                <a:hlinkClick r:id="rId2"/>
              </a:rPr>
              <a:t>&amp;</a:t>
            </a:r>
            <a:r>
              <a:rPr lang="cs-CZ" sz="2400" dirty="0" err="1" smtClean="0">
                <a:hlinkClick r:id="rId2"/>
              </a:rPr>
              <a:t>jmeno</a:t>
            </a:r>
            <a:r>
              <a:rPr lang="cs-CZ" sz="2400" dirty="0" smtClean="0">
                <a:hlinkClick r:id="rId2"/>
              </a:rPr>
              <a:t>_</a:t>
            </a:r>
            <a:r>
              <a:rPr lang="cs-CZ" sz="2400" dirty="0" err="1" smtClean="0">
                <a:hlinkClick r:id="rId2"/>
              </a:rPr>
              <a:t>diktatu</a:t>
            </a:r>
            <a:r>
              <a:rPr lang="cs-CZ" sz="2400" dirty="0" smtClean="0">
                <a:hlinkClick r:id="rId2"/>
              </a:rPr>
              <a:t>=z7_01_</a:t>
            </a:r>
            <a:r>
              <a:rPr lang="cs-CZ" sz="2400" dirty="0" err="1" smtClean="0">
                <a:hlinkClick r:id="rId2"/>
              </a:rPr>
              <a:t>Pob</a:t>
            </a:r>
            <a:r>
              <a:rPr lang="cs-CZ" sz="2400" dirty="0" smtClean="0">
                <a:hlinkClick r:id="rId2"/>
              </a:rPr>
              <a:t>%F8e%9E%ED%20St%F8edozemn%</a:t>
            </a:r>
            <a:r>
              <a:rPr lang="cs-CZ" sz="2400" dirty="0" err="1" smtClean="0">
                <a:hlinkClick r:id="rId2"/>
              </a:rPr>
              <a:t>EDho</a:t>
            </a:r>
            <a:r>
              <a:rPr lang="cs-CZ" sz="2400" dirty="0" smtClean="0">
                <a:hlinkClick r:id="rId2"/>
              </a:rPr>
              <a:t>%20mo%F8e.txt</a:t>
            </a:r>
            <a:endParaRPr lang="cs-CZ" sz="24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142984"/>
            <a:ext cx="7158062" cy="3643338"/>
          </a:xfrm>
        </p:spPr>
        <p:txBody>
          <a:bodyPr>
            <a:noAutofit/>
          </a:bodyPr>
          <a:lstStyle/>
          <a:p>
            <a:r>
              <a:rPr lang="cs-CZ" sz="9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USA</a:t>
            </a:r>
            <a:br>
              <a:rPr lang="cs-CZ" sz="9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4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obyvatelstvo, hospodářství</a:t>
            </a:r>
            <a:endParaRPr lang="cs-CZ" sz="9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1 –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Roke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na www 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http://commons.wikimedia.org/wiki/File:US_states_by_date_of_statehood3.gif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2 -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Eric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Fischer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 pod licencí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flickr.com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photos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walkingsf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/4981444199/in/set-72157624812674967/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3 - Lokal_Profil &amp;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Verrai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 pod licencí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http://cs.wikipedia.org/wiki/Soubor:Map_of_US,_Religions.svg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4 - Martin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Dürrschnabe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 jako volné dílo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http://commons.wikimedia.org/wiki/File:Skyline-New-York-City.jpg?uselang=cs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5 -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Emiliano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Marin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 pod licencí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http://commons.wikimedia.org/wiki/File:Brooklyn_bridge_manhattan.jpg?uselang=cs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6 -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Javier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Carbajal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 pod licencí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http://commons.wikimedia.org/wiki/File:Exterior_of_the_Empire_State_Building,_2007.jpg?uselang=cs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7 -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Javier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Carbajal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 pod licencí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http://upload.wikimedia.org/wikipedia/commons/e/e7/Time_Square_in_NYC%2C_2007.jpg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8 -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Derek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Jensen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 jako volné dílo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http://commons.wikimedia.org/wiki/File:Statue-of-liberty_tysto.jpg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9 -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Pintaric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 pod licencí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http://commons.wikimedia.org/wiki/File:LosAngeles05.jpg?uselang=cs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10 -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Jon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Sullivan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 jako volné dílo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http://commons.wikimedia.org/wiki/File:Hollywood.jpg?uselang=cs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11 -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Toffel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 jako volné dílo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http://commons.wikimedia.org/wiki/File:Los_Angeles_%C3%9Cbergangszone.JPG?uselang=cs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12 -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Myriam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Thyes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 pod licencí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http://commons.wikimedia.org/wiki/File:LA-gehry-disneyconcerthall-2009-114.jpg?uselang=cs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13 -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Mysid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 jako volné dílo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http://commons.wikimedia.org/wiki/File:Seal_of_Los_Angeles,_California.svg?uselang=cs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14 -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Kmccoy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 pod licencí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http://commons.wikimedia.org/wiki/File:Uscapitolindaylight.jpg?uselang=cs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15 -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Dtcdthingy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 pod licencí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http://commons.wikimedia.org/wiki/File:Reflecting_pool.jpg?uselang=cs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16 -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Brown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 jako volné dílo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http://commons.wikimedia.org/wiki/File:White_House.jpg?uselang=cs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17 -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Architect of the Capitol's Office 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 jako volné dílo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http://commons.wikimedia.org/wiki/File:Washington_DC_view1.jpg?uselang=cs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Obr. 18 -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Túrelio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dostupné  jako volné dílo na www: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http://commons.wikimedia.org/wiki/File:ChinatownWashingtonDC.jpg?uselang=cs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142984"/>
            <a:ext cx="7158062" cy="642942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První obyvatelé Ameriky přišli z:</a:t>
            </a:r>
          </a:p>
          <a:p>
            <a:endParaRPr lang="cs-CZ" sz="2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Evropy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Afriky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Asie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642918"/>
            <a:ext cx="8377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STÁTNÍ ZŘÍZENÍ A USPOŘÁDÁNÍ</a:t>
            </a:r>
            <a:endParaRPr lang="cs-CZ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1428736"/>
            <a:ext cx="8286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USA zahrnují celkem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 států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 hlavní části se nachází 48 z nich.</a:t>
            </a:r>
          </a:p>
          <a:p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Dalšími dvěma státy jsou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Aljaška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tvořící severozápadní výběžek Severní Ameriky a skupina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Havajských ostrovů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 střední části Tichého oceánu. </a:t>
            </a:r>
          </a:p>
          <a:p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Zámořská teritoria zahrnují Portoriko a Panenské ostrovy v Karibském moři, Guam, Americkou Samou,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Midwajské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ostrovy a ostrov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Wake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 Pacifiku.</a:t>
            </a:r>
            <a:endParaRPr lang="cs-CZ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US_states_by_date_of_statehood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2" y="595312"/>
            <a:ext cx="7572375" cy="566737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929058" y="4857760"/>
            <a:ext cx="39290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Připojení jednotlivých států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7929586" y="6215082"/>
            <a:ext cx="568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4368808"/>
          </a:xfrm>
        </p:spPr>
        <p:txBody>
          <a:bodyPr anchor="t">
            <a:normAutofit/>
          </a:bodyPr>
          <a:lstStyle/>
          <a:p>
            <a:pPr algn="l"/>
            <a:r>
              <a:rPr lang="cs-C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OBYVATELSTVO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br>
              <a:rPr lang="cs-CZ" dirty="0" smtClean="0">
                <a:solidFill>
                  <a:srgbClr val="7030A0"/>
                </a:solidFill>
              </a:rPr>
            </a:br>
            <a:r>
              <a:rPr lang="cs-C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308, 7 milionu obyvatel (3. nejlidnatější stát světa)</a:t>
            </a:r>
            <a:br>
              <a:rPr lang="cs-C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Evropané 75,2%, Afričané 12,1%</a:t>
            </a:r>
            <a:br>
              <a:rPr lang="cs-C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Hispánci</a:t>
            </a:r>
            <a:r>
              <a:rPr lang="cs-C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9%</a:t>
            </a:r>
            <a:br>
              <a:rPr lang="cs-C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Asiaté a obyvatelé</a:t>
            </a:r>
            <a:br>
              <a:rPr lang="cs-C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 Tichomoří 2,9%</a:t>
            </a:r>
            <a:br>
              <a:rPr lang="cs-C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Indiáni a </a:t>
            </a:r>
            <a:r>
              <a:rPr lang="cs-CZ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Inuté</a:t>
            </a:r>
            <a:r>
              <a:rPr lang="cs-C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0,8% </a:t>
            </a:r>
            <a:r>
              <a:rPr lang="cs-CZ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cs-CZ" sz="3600" dirty="0">
              <a:solidFill>
                <a:srgbClr val="7030A0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714348" y="2327040"/>
            <a:ext cx="8143932" cy="4162001"/>
            <a:chOff x="714348" y="2327040"/>
            <a:chExt cx="8143932" cy="4162001"/>
          </a:xfrm>
        </p:grpSpPr>
        <p:pic>
          <p:nvPicPr>
            <p:cNvPr id="3" name="Obrázek 2" descr="obr_rasova_mapa_NY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71868" y="2327040"/>
              <a:ext cx="5286412" cy="4162001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714348" y="5072074"/>
              <a:ext cx="28575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 – Mapa etnického složení obyvatel New Yorku</a:t>
              </a:r>
            </a:p>
            <a:p>
              <a:endParaRPr lang="cs-CZ" sz="12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červená – bílí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američané</a:t>
              </a:r>
              <a:endParaRPr lang="cs-CZ" sz="12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modrá –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afroameričané</a:t>
              </a:r>
              <a:endParaRPr lang="cs-CZ" sz="12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zelená – asiaté</a:t>
              </a:r>
            </a:p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oranžová -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hispánci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5854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Křesťané tvoří 76,7% obyvatel, z toho 52% protestanti.</a:t>
            </a:r>
            <a:endParaRPr lang="cs-CZ" sz="2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762000" y="1071562"/>
            <a:ext cx="7620000" cy="5500177"/>
            <a:chOff x="762000" y="1071562"/>
            <a:chExt cx="7620000" cy="5500177"/>
          </a:xfrm>
        </p:grpSpPr>
        <p:pic>
          <p:nvPicPr>
            <p:cNvPr id="3" name="Obrázek 2" descr="obr3_nabozenstvi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" y="1071562"/>
              <a:ext cx="7620000" cy="4714875"/>
            </a:xfrm>
            <a:prstGeom prst="rect">
              <a:avLst/>
            </a:prstGeom>
          </p:spPr>
        </p:pic>
        <p:sp>
          <p:nvSpPr>
            <p:cNvPr id="4" name="Obdélník 3"/>
            <p:cNvSpPr/>
            <p:nvPr/>
          </p:nvSpPr>
          <p:spPr>
            <a:xfrm>
              <a:off x="857224" y="4786322"/>
              <a:ext cx="500066" cy="28575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Obdélník 4"/>
            <p:cNvSpPr/>
            <p:nvPr/>
          </p:nvSpPr>
          <p:spPr>
            <a:xfrm>
              <a:off x="857224" y="5072074"/>
              <a:ext cx="500066" cy="285752"/>
            </a:xfrm>
            <a:prstGeom prst="rec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857224" y="5357826"/>
              <a:ext cx="500066" cy="28575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857224" y="5643578"/>
              <a:ext cx="500066" cy="28575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857224" y="5929330"/>
              <a:ext cx="500066" cy="2857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857224" y="6215082"/>
              <a:ext cx="500066" cy="2857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1357290" y="4714884"/>
              <a:ext cx="1298945" cy="1856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sz="1300" dirty="0" smtClean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KATOLÍCI</a:t>
              </a:r>
            </a:p>
            <a:p>
              <a:pPr>
                <a:lnSpc>
                  <a:spcPct val="150000"/>
                </a:lnSpc>
              </a:pPr>
              <a:r>
                <a:rPr lang="cs-CZ" sz="1300" dirty="0" smtClean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BAPTISTÉ</a:t>
              </a:r>
            </a:p>
            <a:p>
              <a:pPr>
                <a:lnSpc>
                  <a:spcPct val="150000"/>
                </a:lnSpc>
              </a:pPr>
              <a:r>
                <a:rPr lang="cs-CZ" sz="1300" dirty="0" smtClean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MORMONI</a:t>
              </a:r>
            </a:p>
            <a:p>
              <a:pPr>
                <a:lnSpc>
                  <a:spcPct val="150000"/>
                </a:lnSpc>
              </a:pPr>
              <a:r>
                <a:rPr lang="cs-CZ" sz="1300" dirty="0" smtClean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METODISTÉ</a:t>
              </a:r>
            </a:p>
            <a:p>
              <a:pPr>
                <a:lnSpc>
                  <a:spcPct val="150000"/>
                </a:lnSpc>
              </a:pPr>
              <a:r>
                <a:rPr lang="cs-CZ" sz="1300" dirty="0" smtClean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LUTERÁNI</a:t>
              </a:r>
            </a:p>
            <a:p>
              <a:pPr>
                <a:lnSpc>
                  <a:spcPct val="150000"/>
                </a:lnSpc>
              </a:pPr>
              <a:r>
                <a:rPr lang="cs-CZ" sz="1300" dirty="0" smtClean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BEZ VYZNÁNÍ</a:t>
              </a:r>
              <a:endParaRPr lang="cs-CZ" sz="13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7215206" y="6000768"/>
              <a:ext cx="568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3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357166"/>
            <a:ext cx="8786874" cy="58785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NEJVĚTŠÍ MĚSTA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New York 18 150 000</a:t>
            </a:r>
            <a:endParaRPr lang="cs-CZ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Los Angeles 14 650 000</a:t>
            </a:r>
            <a:endParaRPr lang="cs-CZ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Chicago 8 240 000</a:t>
            </a:r>
            <a:endParaRPr lang="cs-CZ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San Francisco 6 325 000</a:t>
            </a:r>
            <a:endParaRPr lang="cs-CZ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Philadelphia 5 975 000</a:t>
            </a:r>
            <a:endParaRPr lang="cs-CZ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Detroit 4 690 000</a:t>
            </a:r>
            <a:endParaRPr lang="cs-CZ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Dallas 3 950 000</a:t>
            </a:r>
            <a:endParaRPr lang="cs-CZ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Boston 4 180 000</a:t>
            </a:r>
            <a:endParaRPr lang="cs-CZ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Washington (hl.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město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3 975 000</a:t>
            </a:r>
            <a:endParaRPr lang="cs-CZ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Houston 3 775 000</a:t>
            </a:r>
            <a:endParaRPr lang="cs-CZ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Miami 3 275 000</a:t>
            </a:r>
            <a:endParaRPr lang="cs-CZ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Atlanta 2 925 000</a:t>
            </a:r>
            <a:endParaRPr lang="cs-CZ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142844" y="142852"/>
            <a:ext cx="8895270" cy="1247483"/>
            <a:chOff x="142844" y="142852"/>
            <a:chExt cx="8895270" cy="1247483"/>
          </a:xfrm>
        </p:grpSpPr>
        <p:pic>
          <p:nvPicPr>
            <p:cNvPr id="2" name="Obrázek 1" descr="obr4_NY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844" y="142852"/>
              <a:ext cx="8858280" cy="847940"/>
            </a:xfrm>
            <a:prstGeom prst="rect">
              <a:avLst/>
            </a:prstGeom>
          </p:spPr>
        </p:pic>
        <p:sp>
          <p:nvSpPr>
            <p:cNvPr id="3" name="TextovéPole 2"/>
            <p:cNvSpPr txBox="1"/>
            <p:nvPr/>
          </p:nvSpPr>
          <p:spPr>
            <a:xfrm>
              <a:off x="5857884" y="928670"/>
              <a:ext cx="3180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4 – pohled z vrcholu Empire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State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Building</a:t>
              </a:r>
              <a:endParaRPr lang="cs-CZ" sz="12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- nejvyššího bodu NY (381m)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0" y="1071547"/>
            <a:ext cx="4421520" cy="3182077"/>
            <a:chOff x="-5024" y="1071547"/>
            <a:chExt cx="4577024" cy="3709769"/>
          </a:xfrm>
        </p:grpSpPr>
        <p:pic>
          <p:nvPicPr>
            <p:cNvPr id="5" name="Obrázek 4" descr="obr5_Brooklyn_bridge_manhatta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44" y="1071547"/>
              <a:ext cx="4429156" cy="3321867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-5024" y="4319651"/>
              <a:ext cx="45109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5 – Brooklynský most přes řeku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East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River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, spojuje Manhattan a </a:t>
              </a:r>
            </a:p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Brooklyn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6715140" y="1428736"/>
            <a:ext cx="2238384" cy="3205957"/>
            <a:chOff x="6715140" y="1428736"/>
            <a:chExt cx="2238384" cy="3205957"/>
          </a:xfrm>
        </p:grpSpPr>
        <p:pic>
          <p:nvPicPr>
            <p:cNvPr id="8" name="Obrázek 7" descr="obr6_Empire_State_Building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5140" y="1428736"/>
              <a:ext cx="2238384" cy="2984512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6715140" y="4357694"/>
              <a:ext cx="21046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6 – Empire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State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Building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142844" y="4286256"/>
            <a:ext cx="4580004" cy="2348701"/>
            <a:chOff x="142844" y="4286256"/>
            <a:chExt cx="4580004" cy="2348701"/>
          </a:xfrm>
        </p:grpSpPr>
        <p:pic>
          <p:nvPicPr>
            <p:cNvPr id="11" name="Obrázek 10" descr="obr7_Time_Squar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844" y="4286256"/>
              <a:ext cx="3111504" cy="2333628"/>
            </a:xfrm>
            <a:prstGeom prst="rect">
              <a:avLst/>
            </a:prstGeom>
          </p:spPr>
        </p:pic>
        <p:sp>
          <p:nvSpPr>
            <p:cNvPr id="12" name="TextovéPole 11"/>
            <p:cNvSpPr txBox="1"/>
            <p:nvPr/>
          </p:nvSpPr>
          <p:spPr>
            <a:xfrm>
              <a:off x="3214678" y="6357958"/>
              <a:ext cx="15081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7 –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Time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Square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4500562" y="1428736"/>
            <a:ext cx="2159046" cy="5063345"/>
            <a:chOff x="4500562" y="1428736"/>
            <a:chExt cx="2159046" cy="5063345"/>
          </a:xfrm>
        </p:grpSpPr>
        <p:pic>
          <p:nvPicPr>
            <p:cNvPr id="14" name="Obrázek 13" descr="obr8_socha_svobody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00562" y="1428736"/>
              <a:ext cx="2124048" cy="4819335"/>
            </a:xfrm>
            <a:prstGeom prst="rect">
              <a:avLst/>
            </a:prstGeom>
          </p:spPr>
        </p:pic>
        <p:sp>
          <p:nvSpPr>
            <p:cNvPr id="15" name="TextovéPole 14"/>
            <p:cNvSpPr txBox="1"/>
            <p:nvPr/>
          </p:nvSpPr>
          <p:spPr>
            <a:xfrm>
              <a:off x="5000628" y="6215082"/>
              <a:ext cx="16589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8 – Socha svobody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ovéPole 16"/>
          <p:cNvSpPr txBox="1"/>
          <p:nvPr/>
        </p:nvSpPr>
        <p:spPr>
          <a:xfrm>
            <a:off x="6715140" y="4357694"/>
            <a:ext cx="12490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5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cs-CZ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7715272" y="4995952"/>
            <a:ext cx="12490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5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cs-CZ" sz="115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dministrativ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10193</TotalTime>
  <Words>1799</Words>
  <Application>Microsoft Office PowerPoint</Application>
  <PresentationFormat>Předvádění na obrazovce (4:3)</PresentationFormat>
  <Paragraphs>204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Motiv sady Office</vt:lpstr>
      <vt:lpstr>Aspekt</vt:lpstr>
      <vt:lpstr>Administrativní</vt:lpstr>
      <vt:lpstr>Snímek 1</vt:lpstr>
      <vt:lpstr>USA obyvatelstvo, hospodářství</vt:lpstr>
      <vt:lpstr>Zopakujte si:</vt:lpstr>
      <vt:lpstr>Snímek 4</vt:lpstr>
      <vt:lpstr>Snímek 5</vt:lpstr>
      <vt:lpstr>OBYVATELSTVO  308, 7 milionu obyvatel (3. nejlidnatější stát světa)  Evropané 75,2%, Afričané 12,1% Hispánci 9% Asiaté a obyvatelé z Tichomoří 2,9% Indiáni a Inuté 0,8%  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UKAŽ NA MAPĚ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Jana sborovna</cp:lastModifiedBy>
  <cp:revision>361</cp:revision>
  <dcterms:created xsi:type="dcterms:W3CDTF">2011-09-10T14:06:04Z</dcterms:created>
  <dcterms:modified xsi:type="dcterms:W3CDTF">2014-04-23T08:08:59Z</dcterms:modified>
</cp:coreProperties>
</file>