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74" r:id="rId3"/>
    <p:sldId id="256" r:id="rId4"/>
    <p:sldId id="259" r:id="rId5"/>
    <p:sldId id="302" r:id="rId6"/>
    <p:sldId id="305" r:id="rId7"/>
    <p:sldId id="306" r:id="rId8"/>
    <p:sldId id="307" r:id="rId9"/>
    <p:sldId id="308" r:id="rId10"/>
    <p:sldId id="303" r:id="rId11"/>
    <p:sldId id="309" r:id="rId12"/>
    <p:sldId id="304" r:id="rId13"/>
    <p:sldId id="311" r:id="rId14"/>
    <p:sldId id="310" r:id="rId15"/>
    <p:sldId id="312" r:id="rId16"/>
    <p:sldId id="270" r:id="rId17"/>
    <p:sldId id="271" r:id="rId18"/>
    <p:sldId id="272" r:id="rId19"/>
    <p:sldId id="28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00"/>
    <a:srgbClr val="990099"/>
    <a:srgbClr val="FF00FF"/>
    <a:srgbClr val="FFFFCC"/>
    <a:srgbClr val="CCCCF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Michigansk%C3%A9_jezero" TargetMode="External"/><Relationship Id="rId13" Type="http://schemas.openxmlformats.org/officeDocument/2006/relationships/hyperlink" Target="http://en.wikipedia.org/wiki/Lake_Ontario" TargetMode="External"/><Relationship Id="rId3" Type="http://schemas.openxmlformats.org/officeDocument/2006/relationships/hyperlink" Target="http://cs.wikipedia.org/wiki/Angli%C4%8Dtina" TargetMode="External"/><Relationship Id="rId7" Type="http://schemas.openxmlformats.org/officeDocument/2006/relationships/hyperlink" Target="http://en.wikipedia.org/wiki/Lake_Huron" TargetMode="External"/><Relationship Id="rId12" Type="http://schemas.openxmlformats.org/officeDocument/2006/relationships/hyperlink" Target="http://cs.wikipedia.org/wiki/Ontarijsk%C3%A9_jezer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Huronsk%C3%A9_jezero" TargetMode="External"/><Relationship Id="rId11" Type="http://schemas.openxmlformats.org/officeDocument/2006/relationships/hyperlink" Target="http://en.wikipedia.org/wiki/Lake_Erie" TargetMode="External"/><Relationship Id="rId5" Type="http://schemas.openxmlformats.org/officeDocument/2006/relationships/hyperlink" Target="http://en.wikipedia.org/wiki/Lake_Superior" TargetMode="External"/><Relationship Id="rId10" Type="http://schemas.openxmlformats.org/officeDocument/2006/relationships/hyperlink" Target="http://cs.wikipedia.org/wiki/Erijsk%C3%A9_jezero" TargetMode="External"/><Relationship Id="rId4" Type="http://schemas.openxmlformats.org/officeDocument/2006/relationships/hyperlink" Target="http://cs.wikipedia.org/wiki/Ho%C5%99ej%C5%A1%C3%AD_jezero" TargetMode="External"/><Relationship Id="rId9" Type="http://schemas.openxmlformats.org/officeDocument/2006/relationships/hyperlink" Target="http://en.wikipedia.org/wiki/Lake_Michiga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index.php?s=diktaty/spust&amp;jmeno_diktatu=z7_01_Pob%F8e%9E%ED%20St%F8edozemn%EDho%20mo%F8e.tx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únor 2013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Amerika – vodstvo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vodstvu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amerického kontinentu.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8_niag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9168" cy="2924943"/>
          </a:xfrm>
          <a:prstGeom prst="rect">
            <a:avLst/>
          </a:prstGeom>
        </p:spPr>
      </p:pic>
      <p:pic>
        <p:nvPicPr>
          <p:cNvPr id="3" name="Obrázek 2" descr="obr9_salto ang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65179"/>
            <a:ext cx="4283968" cy="5711957"/>
          </a:xfrm>
          <a:prstGeom prst="rect">
            <a:avLst/>
          </a:prstGeom>
        </p:spPr>
      </p:pic>
      <p:pic>
        <p:nvPicPr>
          <p:cNvPr id="4" name="Obrázek 3" descr="obr10_iguaz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140968"/>
            <a:ext cx="4608511" cy="34563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2852936"/>
            <a:ext cx="1959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8 – Niagarské vodopády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7090617" y="6165304"/>
            <a:ext cx="2053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9 – vodopády Salto Angel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0" y="6581001"/>
            <a:ext cx="1838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10 – vodopády Iguazú</a:t>
            </a:r>
            <a:endParaRPr lang="cs-CZ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04664"/>
            <a:ext cx="392242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1500" b="1" cap="none" spc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Jezera</a:t>
            </a:r>
            <a:endParaRPr lang="cs-CZ" sz="5400" b="1" cap="none" spc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2276872"/>
            <a:ext cx="853714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– ledovcový původ</a:t>
            </a:r>
          </a:p>
          <a:p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Velká jezera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– na hranici USA a Kanady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      - 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Hořejší, Huronské, Michiganské, Erijské, Ontario</a:t>
            </a:r>
          </a:p>
          <a:p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Velké Otročí jezero, Velké Medvědí jezero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– povodí ř. Mackenzie</a:t>
            </a:r>
          </a:p>
          <a:p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Velké solné jezero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JA</a:t>
            </a:r>
          </a:p>
          <a:p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Titicaca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– v Andách, sopečný původ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- nejvýše položené jezero světa (3812 m)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1_velka_jez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16632"/>
            <a:ext cx="5148064" cy="3048538"/>
          </a:xfrm>
          <a:prstGeom prst="rect">
            <a:avLst/>
          </a:prstGeom>
        </p:spPr>
      </p:pic>
      <p:pic>
        <p:nvPicPr>
          <p:cNvPr id="3" name="Obrázek 2" descr="obr13_velka_jeze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39" y="3356992"/>
            <a:ext cx="8931249" cy="332650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7544" y="188640"/>
            <a:ext cx="321171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96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Velká</a:t>
            </a:r>
          </a:p>
          <a:p>
            <a:pPr algn="ctr"/>
            <a:r>
              <a:rPr lang="cs-CZ" sz="9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jezera</a:t>
            </a:r>
            <a:endParaRPr lang="cs-CZ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388424" y="3140968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11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8172400" y="6381328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13</a:t>
            </a:r>
            <a:endParaRPr lang="cs-CZ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2_velka_jezera_gr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21088"/>
            <a:ext cx="8064896" cy="2381250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11560" y="188640"/>
          <a:ext cx="8130087" cy="4248470"/>
        </p:xfrm>
        <a:graphic>
          <a:graphicData uri="http://schemas.openxmlformats.org/drawingml/2006/table">
            <a:tbl>
              <a:tblPr/>
              <a:tblGrid>
                <a:gridCol w="1806687"/>
                <a:gridCol w="1806687"/>
                <a:gridCol w="1149709"/>
                <a:gridCol w="1149709"/>
                <a:gridCol w="1149709"/>
                <a:gridCol w="1067586"/>
              </a:tblGrid>
              <a:tr h="1185435"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jezero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3" tooltip="Angličtina"/>
                        </a:rPr>
                        <a:t>anglicky</a:t>
                      </a:r>
                      <a:endParaRPr lang="cs-CZ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nadmořská</a:t>
                      </a:r>
                      <a:br>
                        <a:rPr lang="cs-CZ"/>
                      </a:br>
                      <a:r>
                        <a:rPr lang="cs-CZ"/>
                        <a:t>výška (m)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rozloha</a:t>
                      </a:r>
                      <a:br>
                        <a:rPr lang="cs-CZ"/>
                      </a:br>
                      <a:r>
                        <a:rPr lang="cs-CZ"/>
                        <a:t>km²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maximální</a:t>
                      </a:r>
                      <a:br>
                        <a:rPr lang="cs-CZ"/>
                      </a:br>
                      <a:r>
                        <a:rPr lang="cs-CZ"/>
                        <a:t>hloubka (m)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objem</a:t>
                      </a:r>
                      <a:br>
                        <a:rPr lang="cs-CZ"/>
                      </a:br>
                      <a:r>
                        <a:rPr lang="cs-CZ"/>
                        <a:t>km³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612607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4" tooltip="Hořejší jezero"/>
                        </a:rPr>
                        <a:t>Hořejší jezero</a:t>
                      </a:r>
                      <a:endParaRPr lang="cs-CZ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5" tooltip="en:Lake Superior"/>
                        </a:rPr>
                        <a:t>Lake Superior</a:t>
                      </a:r>
                      <a:endParaRPr lang="cs-CZ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183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82 400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393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12 100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607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6" tooltip="Huronské jezero"/>
                        </a:rPr>
                        <a:t>Huronské jezero</a:t>
                      </a:r>
                      <a:endParaRPr lang="cs-CZ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7" tooltip="en:Lake Huron"/>
                        </a:rPr>
                        <a:t>Lake Huron</a:t>
                      </a:r>
                      <a:endParaRPr lang="cs-CZ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177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59 600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208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3 540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607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8" tooltip="Michiganské jezero"/>
                        </a:rPr>
                        <a:t>Michiganské jezero</a:t>
                      </a:r>
                      <a:endParaRPr lang="cs-CZ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9" tooltip="en:Lake Michigan"/>
                        </a:rPr>
                        <a:t>Lake Michigan</a:t>
                      </a:r>
                      <a:endParaRPr lang="cs-CZ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177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58 000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281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4 918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607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10" tooltip="Erijské jezero"/>
                        </a:rPr>
                        <a:t>Erijské jezero</a:t>
                      </a:r>
                      <a:endParaRPr lang="cs-CZ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11" tooltip="en:Lake Erie"/>
                        </a:rPr>
                        <a:t>Lake Erie</a:t>
                      </a:r>
                      <a:endParaRPr lang="cs-CZ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174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25 700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64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484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607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12" tooltip="Ontarijské jezero"/>
                        </a:rPr>
                        <a:t>Ontarijské jezero</a:t>
                      </a:r>
                      <a:endParaRPr lang="cs-CZ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13" tooltip="en:Lake Ontario"/>
                        </a:rPr>
                        <a:t>Lake Ontario</a:t>
                      </a:r>
                      <a:endParaRPr lang="cs-CZ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75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19 500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236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1 639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028384" y="6453336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12</a:t>
            </a:r>
            <a:endParaRPr lang="cs-CZ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4_titic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26364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23528" y="260648"/>
            <a:ext cx="821147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99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Titicaca</a:t>
            </a:r>
            <a:endParaRPr lang="cs-CZ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Yukon, Mackenzie, Mississippi, Missouri, Colorado, Amazonka, Paraná, Uruguay</a:t>
            </a:r>
          </a:p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Niagarské vodopády, Salto Angel, vodopády Iguazú</a:t>
            </a:r>
          </a:p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Velká jezera, Velké Medvědí jezero, Velké Otročí jezero, Velké solné jezero, Titicaca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Popiš význam Amazonky. Kde pramení a kam ústí?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Co víš o ústí La Plata?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Které americké vodopády znáš?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Jak se jmenuje a jak je vysoký největší vodopád světa, který se nachází v Jižní Americe?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Vyjmenuj Velká jezera. Mezi kterými z nich jsou Niagarské vodopády?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Čím je zajímavé jezero Titicaca v Andách?</a:t>
            </a: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zcsol.cz</a:t>
            </a:r>
            <a:r>
              <a:rPr lang="cs-CZ" sz="2400" dirty="0" smtClean="0">
                <a:hlinkClick r:id="rId2"/>
              </a:rPr>
              <a:t>/index.</a:t>
            </a:r>
            <a:r>
              <a:rPr lang="cs-CZ" sz="2400" dirty="0" err="1" smtClean="0">
                <a:hlinkClick r:id="rId2"/>
              </a:rPr>
              <a:t>php</a:t>
            </a:r>
            <a:r>
              <a:rPr lang="cs-CZ" sz="2400" dirty="0" smtClean="0">
                <a:hlinkClick r:id="rId2"/>
              </a:rPr>
              <a:t>?s=</a:t>
            </a:r>
            <a:r>
              <a:rPr lang="cs-CZ" sz="2400" dirty="0" err="1" smtClean="0">
                <a:hlinkClick r:id="rId2"/>
              </a:rPr>
              <a:t>diktaty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spust</a:t>
            </a:r>
            <a:r>
              <a:rPr lang="cs-CZ" sz="2400" dirty="0" smtClean="0">
                <a:hlinkClick r:id="rId2"/>
              </a:rPr>
              <a:t>&amp;</a:t>
            </a:r>
            <a:r>
              <a:rPr lang="cs-CZ" sz="2400" dirty="0" err="1" smtClean="0">
                <a:hlinkClick r:id="rId2"/>
              </a:rPr>
              <a:t>jmeno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diktatu</a:t>
            </a:r>
            <a:r>
              <a:rPr lang="cs-CZ" sz="2400" dirty="0" smtClean="0">
                <a:hlinkClick r:id="rId2"/>
              </a:rPr>
              <a:t>=z7_01_</a:t>
            </a:r>
            <a:r>
              <a:rPr lang="cs-CZ" sz="2400" dirty="0" err="1" smtClean="0">
                <a:hlinkClick r:id="rId2"/>
              </a:rPr>
              <a:t>Pob</a:t>
            </a:r>
            <a:r>
              <a:rPr lang="cs-CZ" sz="2400" dirty="0" smtClean="0">
                <a:hlinkClick r:id="rId2"/>
              </a:rPr>
              <a:t>%F8e%9E%ED%20St%F8edozemn%</a:t>
            </a:r>
            <a:r>
              <a:rPr lang="cs-CZ" sz="2400" dirty="0" err="1" smtClean="0">
                <a:hlinkClick r:id="rId2"/>
              </a:rPr>
              <a:t>EDho</a:t>
            </a:r>
            <a:r>
              <a:rPr lang="cs-CZ" sz="2400" dirty="0" smtClean="0">
                <a:hlinkClick r:id="rId2"/>
              </a:rPr>
              <a:t>%20mo%F8e.txt</a:t>
            </a: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Jalambert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05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dostupné jako volné dílo na 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: http://commons.wikimedia.org/wiki/File:Amazon_River_Rio_Negro_convergence.JPG?uselang=cs</a:t>
            </a:r>
            <a:endParaRPr lang="cs-CZ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2 - Dario Alpern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http://commons.wikimedia.org/wiki/File:Triple_frontera_Argentina,_Brasil_y_Paraguay.jpg?uselang=cs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3 - Jacques Descloitres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http://commons.wikimedia.org/wiki/File:River_Plate.jpg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4 - Archbob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http://commons.wikimedia.org/wiki/File:Mississippiatpikespeak.JPG?uselang=cs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5 - Ian Mackenzie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http://commons.wikimedia.org/wiki/File:Mackenzie_River_ice_road_-e.jpg?uselang=cs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6 - Dave Bezaire &amp; Susi Havens-Bezaire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commons.wikimedia.org/wiki/File:The_Treacherous_5_Fingers_on_the_Yukon.jpg?uselang=cs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7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Nikater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commons.wikimedia.org/wiki/File:Colorado_River_08.jpg?uselang=cs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Saffron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Blaze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commons.wikimedia.org/wiki/File:Canadian_falls.jpg?uselang=cs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9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benedict.adam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commons.wikimedia.org/wiki/File:SaltoAngel3.jpg?uselang=cs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10 - Leonard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commons.wikimedia.org/wiki/File:ArialViewIquazuFallsMidsectinoView.JPG?uselang=cs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11 - Beyond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Ken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commons.wikimedia.org/wiki/File:Great_Lakes_from_space_crop_labeled.jpg?uselang=cs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12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://upload.wikimedia.org/wikipedia/cs/timeline/f222c0770e74f6616d0df5bf77ef708f.png</a:t>
            </a:r>
            <a:endParaRPr lang="cs-CZ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U.S. Army Corps of Engineers,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Detroit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District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commons.wikimedia.org/wiki/File:Great_Lakes.svg?uselang=cs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14_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Bernard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Gagnon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http://commons.wikimedia.org/wiki/File:Taquile_Island.jpg?uselang=cs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Vodstvo Ameriky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Amazonka je řeka: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Jižní Americe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Severní Americe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 střední Americe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96136" y="260648"/>
            <a:ext cx="31430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Řeky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268760"/>
            <a:ext cx="606929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Jižní Amerika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Amazonka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– nejmohutnější řeka světa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- odvodňuje území velikosti Evropy</a:t>
            </a:r>
          </a:p>
          <a:p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Paraná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, Uruguay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– společné ústí La Plata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3501008"/>
            <a:ext cx="821109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n>
                  <a:solidFill>
                    <a:srgbClr val="990099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Severní Amerika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Mississippi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– největší řeka Severní Ameriky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- spolu s přítokem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Missouri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využití k dopravě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Mackenzie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– většinu roku zamrzlá</a:t>
            </a:r>
          </a:p>
          <a:p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Yukon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– na Aljašce, kdysi zlatonosná (zlatá horečka v 19. století)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Colorado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– Grand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Canyon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(Velký kaňon)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amazo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66900" cy="529798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1560" y="6165304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</a:t>
            </a:r>
            <a:endParaRPr lang="cs-CZ" sz="1200"/>
          </a:p>
        </p:txBody>
      </p:sp>
      <p:sp>
        <p:nvSpPr>
          <p:cNvPr id="4" name="Obdélník 3"/>
          <p:cNvSpPr/>
          <p:nvPr/>
        </p:nvSpPr>
        <p:spPr>
          <a:xfrm>
            <a:off x="2123728" y="620688"/>
            <a:ext cx="4830618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20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Amazonka</a:t>
            </a:r>
            <a:endParaRPr lang="cs-CZ" sz="5400" b="1" cap="none" spc="20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_pa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"/>
            <a:ext cx="9144000" cy="684657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652120" y="0"/>
            <a:ext cx="3119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2 – trojmezí (Argentina, Brazílie, Paraguay)</a:t>
            </a:r>
            <a:endParaRPr lang="cs-CZ" sz="1200"/>
          </a:p>
        </p:txBody>
      </p:sp>
      <p:sp>
        <p:nvSpPr>
          <p:cNvPr id="4" name="TextovéPole 3"/>
          <p:cNvSpPr txBox="1"/>
          <p:nvPr/>
        </p:nvSpPr>
        <p:spPr>
          <a:xfrm rot="20324998">
            <a:off x="1622203" y="2179252"/>
            <a:ext cx="158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Paraná</a:t>
            </a:r>
            <a:endParaRPr lang="cs-CZ" sz="4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3968" y="3284984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Iguazú</a:t>
            </a:r>
            <a:endParaRPr lang="cs-CZ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88024" y="5301208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Argentina</a:t>
            </a:r>
            <a:endParaRPr lang="cs-CZ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88224" y="1340768"/>
            <a:ext cx="223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Brazílie</a:t>
            </a:r>
            <a:endParaRPr lang="cs-CZ" b="1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51720" y="1340768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Paraguay</a:t>
            </a:r>
            <a:endParaRPr lang="cs-CZ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3_lapl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35" y="0"/>
            <a:ext cx="881253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812360" y="0"/>
            <a:ext cx="1122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3- La Plata</a:t>
            </a:r>
            <a:endParaRPr lang="cs-CZ" sz="1200"/>
          </a:p>
        </p:txBody>
      </p:sp>
      <p:sp>
        <p:nvSpPr>
          <p:cNvPr id="6" name="Obdélník 5"/>
          <p:cNvSpPr/>
          <p:nvPr/>
        </p:nvSpPr>
        <p:spPr>
          <a:xfrm>
            <a:off x="4283968" y="2132856"/>
            <a:ext cx="35058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Plata</a:t>
            </a:r>
            <a:endParaRPr lang="cs-CZ" sz="5400" b="1" cap="none" spc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4_mississip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27984" cy="2950144"/>
          </a:xfrm>
          <a:prstGeom prst="rect">
            <a:avLst/>
          </a:prstGeom>
        </p:spPr>
      </p:pic>
      <p:pic>
        <p:nvPicPr>
          <p:cNvPr id="3" name="Obrázek 2" descr="obr5_mackenz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"/>
            <a:ext cx="4427984" cy="2950144"/>
          </a:xfrm>
          <a:prstGeom prst="rect">
            <a:avLst/>
          </a:prstGeom>
        </p:spPr>
      </p:pic>
      <p:pic>
        <p:nvPicPr>
          <p:cNvPr id="4" name="Obrázek 3" descr="obr6_yuk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66982"/>
            <a:ext cx="4355976" cy="3266982"/>
          </a:xfrm>
          <a:prstGeom prst="rect">
            <a:avLst/>
          </a:prstGeom>
        </p:spPr>
      </p:pic>
      <p:pic>
        <p:nvPicPr>
          <p:cNvPr id="5" name="Obrázek 4" descr="obr7_colorado_marble_cany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3205" y="3284984"/>
            <a:ext cx="4890795" cy="325849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2924944"/>
            <a:ext cx="1350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4 - Mississippi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6854975" y="6453336"/>
            <a:ext cx="2289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7 – Colorado, Marble Canyon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0" y="6453336"/>
            <a:ext cx="1049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6 - Yukon</a:t>
            </a:r>
            <a:endParaRPr 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7793374" y="2924944"/>
            <a:ext cx="1340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5 - Mackenzie</a:t>
            </a:r>
            <a:endParaRPr lang="cs-CZ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7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04664"/>
            <a:ext cx="49205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cs-CZ" sz="8800" b="1" cap="none" spc="0" smtClean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Vodopády</a:t>
            </a:r>
            <a:endParaRPr lang="cs-CZ" sz="5400" b="1" cap="none" spc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2204864"/>
            <a:ext cx="73741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Niagarské vodopády 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– na hranici Kanady a USA</a:t>
            </a:r>
          </a:p>
          <a:p>
            <a:endParaRPr lang="cs-CZ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Salto Angel 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– nejvyšší vodopád světa  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979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m)</a:t>
            </a:r>
          </a:p>
          <a:p>
            <a:endParaRPr lang="cs-CZ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Iguacú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– na stejnojmenné řece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11271</TotalTime>
  <Words>802</Words>
  <Application>Microsoft Office PowerPoint</Application>
  <PresentationFormat>Předvádění na obrazovce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sady Office</vt:lpstr>
      <vt:lpstr>Aspekt</vt:lpstr>
      <vt:lpstr>Snímek 1</vt:lpstr>
      <vt:lpstr>Vodstvo Ameriky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UKAŽ NA MAPĚ</vt:lpstr>
      <vt:lpstr>OTÁZKY K OPAKOVÁNÍ</vt:lpstr>
      <vt:lpstr>POUŽITÉ ZDROJE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pavlja</cp:lastModifiedBy>
  <cp:revision>496</cp:revision>
  <dcterms:created xsi:type="dcterms:W3CDTF">2011-09-10T14:06:04Z</dcterms:created>
  <dcterms:modified xsi:type="dcterms:W3CDTF">2013-02-24T09:42:09Z</dcterms:modified>
</cp:coreProperties>
</file>