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274" r:id="rId4"/>
    <p:sldId id="256" r:id="rId5"/>
    <p:sldId id="259" r:id="rId6"/>
    <p:sldId id="275" r:id="rId7"/>
    <p:sldId id="287" r:id="rId8"/>
    <p:sldId id="289" r:id="rId9"/>
    <p:sldId id="288" r:id="rId10"/>
    <p:sldId id="290" r:id="rId11"/>
    <p:sldId id="286" r:id="rId12"/>
    <p:sldId id="291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990099"/>
    <a:srgbClr val="FFFFCC"/>
    <a:srgbClr val="FF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77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duben 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Západní Evropa – Velká Británie, Irsko, Nizozemsko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západní Evropy.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10_stanek_s_knih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86124"/>
            <a:ext cx="3609996" cy="2405160"/>
          </a:xfrm>
          <a:prstGeom prst="rect">
            <a:avLst/>
          </a:prstGeom>
        </p:spPr>
      </p:pic>
      <p:pic>
        <p:nvPicPr>
          <p:cNvPr id="4" name="Obrázek 3" descr="obr9_l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14884"/>
            <a:ext cx="4876800" cy="2029968"/>
          </a:xfrm>
          <a:prstGeom prst="rect">
            <a:avLst/>
          </a:prstGeom>
        </p:spPr>
      </p:pic>
      <p:pic>
        <p:nvPicPr>
          <p:cNvPr id="2" name="Obrázek 1" descr="obr8_Paris_N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051810"/>
          </a:xfrm>
          <a:prstGeom prst="rect">
            <a:avLst/>
          </a:prstGeom>
        </p:spPr>
      </p:pic>
      <p:pic>
        <p:nvPicPr>
          <p:cNvPr id="3" name="Obrázek 2" descr="obr7_notre_da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9228"/>
            <a:ext cx="2371166" cy="36987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5984" y="6581001"/>
            <a:ext cx="1468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</a:t>
            </a:r>
            <a:r>
              <a:rPr lang="cs-CZ" sz="1200" dirty="0" err="1" smtClean="0"/>
              <a:t>Notre</a:t>
            </a:r>
            <a:r>
              <a:rPr lang="cs-CZ" sz="1200" dirty="0" smtClean="0"/>
              <a:t> </a:t>
            </a:r>
            <a:r>
              <a:rPr lang="cs-CZ" sz="1200" dirty="0" err="1" smtClean="0"/>
              <a:t>Dame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2206" y="3000372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– Noční Paříž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00760" y="3286124"/>
            <a:ext cx="182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10 – stánek s knihami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47097" y="4429132"/>
            <a:ext cx="1096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9 - Louvre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Francouzská nížina, Francouzské středohoří, Ardeny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Seina, Loira,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Garonne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Brusel, Paříž, Lucemburk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Porovnej hustotu a rozmístění obyvatelstva uvedených tří zemí.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Kterým směrem je zaměřeno hospodářství uvedených zemí?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některá významná francouzská města.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fjm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-zoom2zoom/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http://commons.wikimedia.org/wiki/File:Cinquantenaire.jpg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Karel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http://commons.wikimedia.org/wiki/File:Brusel-%C4%8Duraj%C3%ADc%C3%AD-chlape%C4%8Dek.jpg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cipher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http://commons.wikimedia.org/wiki/File:Brussels_waffle.jpg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&amp;co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http://commons.wikimedia.org/wiki/File:Pralines_cut.jpg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Fliedermaus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http://commons.wikimedia.org/wiki/File:Universit%C3%A9_du_Luxembourg_Campus_Limp_B%C3%A2timent_central_2008.jpg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http://commons.wikimedia.org/wiki/File:Notre_dame_noel_2006.jpg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http://commons.wikimedia.org/wiki/File:Paris_Night.jpg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http://commons.wikimedia.org/wiki/File:Louvre_Museum_Wikimedia_Commons.jpg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http://commons.wikimedia.org/wiki/File:Bouquiniste_Paris.jpg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encí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http://commons.wikimedia.org/wiki/File:Bouquiniste_Paris.jpg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Západní Evropa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Belgie, Lucembursko, Francie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 je od Britských ostrovů oddělena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průlivem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průplavem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pohořím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4770" t="37121" r="40202" b="4238"/>
          <a:stretch>
            <a:fillRect/>
          </a:stretch>
        </p:blipFill>
        <p:spPr>
          <a:xfrm>
            <a:off x="1930347" y="391099"/>
            <a:ext cx="5283307" cy="607580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572000" y="24288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Belgie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00628" y="2714620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Lucembursko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29058" y="350043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Francie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15206" y="621508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2521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Belgie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928802"/>
            <a:ext cx="7560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Brusel</a:t>
            </a:r>
          </a:p>
          <a:p>
            <a:pPr>
              <a:buFontTx/>
              <a:buChar char="-"/>
            </a:pPr>
            <a:r>
              <a:rPr lang="cs-CZ" sz="2000" dirty="0" smtClean="0"/>
              <a:t> sídlo mezinárodních institucí (včetně EU)</a:t>
            </a:r>
          </a:p>
          <a:p>
            <a:pPr>
              <a:buFontTx/>
              <a:buChar char="-"/>
            </a:pPr>
            <a:r>
              <a:rPr lang="cs-CZ" sz="2000" dirty="0" smtClean="0"/>
              <a:t> ½ rozloha než ČR x stejný počet obyvatel</a:t>
            </a:r>
          </a:p>
          <a:p>
            <a:pPr>
              <a:buFontTx/>
              <a:buChar char="-"/>
            </a:pPr>
            <a:r>
              <a:rPr lang="cs-CZ" sz="2000" dirty="0" smtClean="0"/>
              <a:t> federace Valonů a Vlámů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r>
              <a:rPr lang="cs-CZ" sz="2000" b="1" dirty="0" smtClean="0"/>
              <a:t>Hospodářství</a:t>
            </a:r>
          </a:p>
          <a:p>
            <a:pPr>
              <a:buFontTx/>
              <a:buChar char="-"/>
            </a:pPr>
            <a:r>
              <a:rPr lang="cs-CZ" sz="2000" dirty="0" smtClean="0"/>
              <a:t> vysoká úroveň průmyslu ( hutnictví, strojírenství, chemie, výroba skla)</a:t>
            </a:r>
          </a:p>
          <a:p>
            <a:pPr>
              <a:buFontTx/>
              <a:buChar char="-"/>
            </a:pPr>
            <a:r>
              <a:rPr lang="cs-CZ" sz="2000" dirty="0" smtClean="0"/>
              <a:t> zemědělství – živočišná výroba ( chov vepřů)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4_vafle.jpg"/>
          <p:cNvPicPr>
            <a:picLocks noChangeAspect="1"/>
          </p:cNvPicPr>
          <p:nvPr/>
        </p:nvPicPr>
        <p:blipFill>
          <a:blip r:embed="rId2"/>
          <a:srcRect l="2165" t="19254"/>
          <a:stretch>
            <a:fillRect/>
          </a:stretch>
        </p:blipFill>
        <p:spPr>
          <a:xfrm>
            <a:off x="5786446" y="0"/>
            <a:ext cx="3143240" cy="3894535"/>
          </a:xfrm>
          <a:prstGeom prst="rect">
            <a:avLst/>
          </a:prstGeom>
        </p:spPr>
      </p:pic>
      <p:pic>
        <p:nvPicPr>
          <p:cNvPr id="2" name="Obrázek 1" descr="obr2_vitezny_oblo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370507"/>
            <a:ext cx="5214942" cy="3487493"/>
          </a:xfrm>
          <a:prstGeom prst="rect">
            <a:avLst/>
          </a:prstGeom>
        </p:spPr>
      </p:pic>
      <p:pic>
        <p:nvPicPr>
          <p:cNvPr id="5" name="Obrázek 4" descr="obr5_pralin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9013" y="-894730"/>
            <a:ext cx="3569976" cy="5359437"/>
          </a:xfrm>
          <a:prstGeom prst="rect">
            <a:avLst/>
          </a:prstGeom>
        </p:spPr>
      </p:pic>
      <p:pic>
        <p:nvPicPr>
          <p:cNvPr id="3" name="Obrázek 2" descr="obr3_Brusel-čurající-chlapeč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560832"/>
            <a:ext cx="3357554" cy="42971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58016" y="3429000"/>
            <a:ext cx="208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– Brusel, Vítězný oblouk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6581001"/>
            <a:ext cx="180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– čurající chlapeček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5008" y="3071810"/>
            <a:ext cx="972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4 - vafle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57620" y="3571876"/>
            <a:ext cx="17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– belgické pralinky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0232" y="285728"/>
            <a:ext cx="58257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Lucembursko</a:t>
            </a:r>
            <a:endParaRPr lang="cs-CZ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2000240"/>
            <a:ext cx="70251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2400" dirty="0" smtClean="0"/>
              <a:t>velkovévodství</a:t>
            </a:r>
          </a:p>
          <a:p>
            <a:pPr>
              <a:buFontTx/>
              <a:buChar char="-"/>
            </a:pPr>
            <a:r>
              <a:rPr lang="cs-CZ" sz="2400" dirty="0" smtClean="0"/>
              <a:t> hl. město Lucemburk</a:t>
            </a:r>
          </a:p>
          <a:p>
            <a:pPr>
              <a:buFontTx/>
              <a:buChar char="-"/>
            </a:pPr>
            <a:r>
              <a:rPr lang="cs-CZ" sz="2400" dirty="0" smtClean="0"/>
              <a:t> zakládající člen Beneluxu, NATO, Evropské unie, OECD</a:t>
            </a:r>
          </a:p>
          <a:p>
            <a:pPr>
              <a:buFontTx/>
              <a:buChar char="-"/>
            </a:pPr>
            <a:r>
              <a:rPr lang="cs-CZ" sz="2400" dirty="0" smtClean="0"/>
              <a:t> </a:t>
            </a:r>
            <a:r>
              <a:rPr lang="pl-PL" sz="2400" dirty="0" smtClean="0"/>
              <a:t>francouzština, němčina, od roku 1982 i lucemburština</a:t>
            </a:r>
          </a:p>
          <a:p>
            <a:pPr>
              <a:buFontTx/>
              <a:buChar char="-"/>
            </a:pPr>
            <a:r>
              <a:rPr lang="pl-PL" sz="2400" dirty="0" smtClean="0"/>
              <a:t> 87 % obyvatel je římskokatolického vyznání</a:t>
            </a:r>
          </a:p>
          <a:p>
            <a:pPr>
              <a:buFontTx/>
              <a:buChar char="-"/>
            </a:pPr>
            <a:r>
              <a:rPr lang="pl-PL" sz="2400" dirty="0" smtClean="0"/>
              <a:t> </a:t>
            </a:r>
            <a:r>
              <a:rPr lang="cs-CZ" sz="2400" dirty="0" smtClean="0"/>
              <a:t>3 distrikty, 12 kantonů</a:t>
            </a:r>
          </a:p>
          <a:p>
            <a:pPr>
              <a:buFontTx/>
              <a:buChar char="-"/>
            </a:pPr>
            <a:r>
              <a:rPr lang="cs-CZ" sz="2400" dirty="0" smtClean="0"/>
              <a:t> výroba oceli</a:t>
            </a:r>
          </a:p>
          <a:p>
            <a:pPr>
              <a:buFontTx/>
              <a:buChar char="-"/>
            </a:pPr>
            <a:r>
              <a:rPr lang="cs-CZ" sz="2400" dirty="0" smtClean="0"/>
              <a:t> bankovnictví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univerzita_lucembu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3" y="587018"/>
            <a:ext cx="8547315" cy="56839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43702" y="6286520"/>
            <a:ext cx="222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– univerzita v Lucemburku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0298" y="0"/>
            <a:ext cx="41362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Francie</a:t>
            </a:r>
            <a:endParaRPr lang="cs-CZ" sz="66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225689"/>
            <a:ext cx="85011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republika</a:t>
            </a:r>
          </a:p>
          <a:p>
            <a:pPr>
              <a:buFontTx/>
              <a:buChar char="-"/>
            </a:pPr>
            <a:r>
              <a:rPr lang="cs-CZ" dirty="0" smtClean="0"/>
              <a:t> Paříž</a:t>
            </a:r>
          </a:p>
          <a:p>
            <a:pPr>
              <a:buFontTx/>
              <a:buChar char="-"/>
            </a:pPr>
            <a:r>
              <a:rPr lang="cs-CZ" dirty="0" smtClean="0"/>
              <a:t> člen G8</a:t>
            </a:r>
          </a:p>
          <a:p>
            <a:pPr>
              <a:buFontTx/>
              <a:buChar char="-"/>
            </a:pPr>
            <a:r>
              <a:rPr lang="cs-CZ" dirty="0" smtClean="0"/>
              <a:t> patří jí ostrov Korsika + další zámořská území v Tichém oceánu (Francouzská Polynésie), a Africe</a:t>
            </a:r>
          </a:p>
          <a:p>
            <a:pPr>
              <a:buFontTx/>
              <a:buChar char="-"/>
            </a:pPr>
            <a:r>
              <a:rPr lang="cs-CZ" dirty="0" smtClean="0"/>
              <a:t>Francouzská </a:t>
            </a:r>
            <a:r>
              <a:rPr lang="cs-CZ" dirty="0" err="1" smtClean="0"/>
              <a:t>Guayana</a:t>
            </a:r>
            <a:r>
              <a:rPr lang="cs-CZ" dirty="0" smtClean="0"/>
              <a:t> – zámořský department (rovnoprávný region Francie, součást EU, euro)</a:t>
            </a:r>
          </a:p>
          <a:p>
            <a:r>
              <a:rPr lang="cs-CZ" b="1" dirty="0" smtClean="0"/>
              <a:t>Obyvatelstvo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 románská jazyková skupina</a:t>
            </a:r>
          </a:p>
          <a:p>
            <a:r>
              <a:rPr lang="cs-CZ" b="1" dirty="0" smtClean="0"/>
              <a:t>Hospodářství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 strojírenství – výroba automobilů (Citroën, Peugeot, Renault)</a:t>
            </a:r>
          </a:p>
          <a:p>
            <a:pPr>
              <a:buFontTx/>
              <a:buChar char="-"/>
            </a:pPr>
            <a:r>
              <a:rPr lang="cs-CZ" dirty="0" smtClean="0"/>
              <a:t> chemický průmysl – kosmetika, léčiva</a:t>
            </a:r>
          </a:p>
          <a:p>
            <a:pPr>
              <a:buFontTx/>
              <a:buChar char="-"/>
            </a:pPr>
            <a:r>
              <a:rPr lang="cs-CZ" dirty="0" smtClean="0"/>
              <a:t> potravinářský průmysl (víno, sýry)</a:t>
            </a:r>
          </a:p>
          <a:p>
            <a:pPr>
              <a:buFontTx/>
              <a:buChar char="-"/>
            </a:pPr>
            <a:r>
              <a:rPr lang="cs-CZ" dirty="0" smtClean="0"/>
              <a:t> textilní a oděvní průmysl</a:t>
            </a:r>
          </a:p>
          <a:p>
            <a:r>
              <a:rPr lang="cs-CZ" b="1" dirty="0"/>
              <a:t>Doprava</a:t>
            </a:r>
          </a:p>
          <a:p>
            <a:r>
              <a:rPr lang="cs-CZ"/>
              <a:t>- rychlovlaky TGV</a:t>
            </a:r>
          </a:p>
          <a:p>
            <a:r>
              <a:rPr lang="cs-CZ" b="1" smtClean="0"/>
              <a:t>Významná </a:t>
            </a:r>
            <a:r>
              <a:rPr lang="cs-CZ" b="1" dirty="0" smtClean="0"/>
              <a:t>města</a:t>
            </a:r>
          </a:p>
          <a:p>
            <a:pPr>
              <a:buFontTx/>
              <a:buChar char="-"/>
            </a:pPr>
            <a:r>
              <a:rPr lang="cs-CZ" dirty="0" smtClean="0"/>
              <a:t> Lyon, Marseille, Bordeaux, </a:t>
            </a:r>
            <a:r>
              <a:rPr lang="cs-CZ" dirty="0" err="1" smtClean="0"/>
              <a:t>Le´</a:t>
            </a:r>
            <a:r>
              <a:rPr lang="cs-CZ" dirty="0" err="1"/>
              <a:t>H</a:t>
            </a:r>
            <a:r>
              <a:rPr lang="cs-CZ" dirty="0" err="1" smtClean="0"/>
              <a:t>avre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20376</TotalTime>
  <Words>631</Words>
  <Application>Microsoft Office PowerPoint</Application>
  <PresentationFormat>Předvádění na obrazovce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Motiv sady Office</vt:lpstr>
      <vt:lpstr>Aspekt</vt:lpstr>
      <vt:lpstr>1_Motiv sady Office</vt:lpstr>
      <vt:lpstr>Prezentace aplikace PowerPoint</vt:lpstr>
      <vt:lpstr>Západní Evropa - Belgie, Lucembursko, Francie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ucitel</cp:lastModifiedBy>
  <cp:revision>759</cp:revision>
  <dcterms:created xsi:type="dcterms:W3CDTF">2011-09-10T14:06:04Z</dcterms:created>
  <dcterms:modified xsi:type="dcterms:W3CDTF">2017-09-11T11:29:46Z</dcterms:modified>
</cp:coreProperties>
</file>