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6" r:id="rId3"/>
    <p:sldId id="275" r:id="rId4"/>
    <p:sldId id="273" r:id="rId5"/>
    <p:sldId id="274" r:id="rId6"/>
    <p:sldId id="272" r:id="rId7"/>
    <p:sldId id="268" r:id="rId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7BADC-1CF8-480F-A82B-41CD42438199}" type="datetimeFigureOut">
              <a:rPr lang="cs-CZ" smtClean="0"/>
              <a:pPr/>
              <a:t>13. 5. 2022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664A1-ADDC-4706-B447-D69182FA4E5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7" y="642918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Mgr. Jana </a:t>
            </a:r>
            <a:r>
              <a:rPr lang="cs-CZ" sz="2800" dirty="0" err="1" smtClean="0">
                <a:latin typeface="Times New Roman" pitchFamily="18" charset="0"/>
                <a:cs typeface="Times New Roman" pitchFamily="18" charset="0"/>
              </a:rPr>
              <a:t>Pavlůsková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Datum</a:t>
            </a: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březen 2013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Ročník</a:t>
            </a: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7.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Vzdělávací oblast: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Matematika a její aplikace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Vzdělávací obor: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Matematika a její aplikace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Tematický okruh: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Geometrie v rovině a v prostoru</a:t>
            </a: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Téma</a:t>
            </a:r>
            <a:r>
              <a:rPr lang="cs-CZ" sz="2800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Čtyřúhelníky – rovnoběžník</a:t>
            </a: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Anotace</a:t>
            </a:r>
            <a:r>
              <a:rPr lang="cs-CZ" sz="2800" smtClean="0">
                <a:latin typeface="Times New Roman" pitchFamily="18" charset="0"/>
                <a:cs typeface="Times New Roman" pitchFamily="18" charset="0"/>
              </a:rPr>
              <a:t>: Zobecnění vlastností rovnoběžníku, zavedení pojmu výška rovnoběžníku, vyvození obsahu rovnoběžníku.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259632" y="2564904"/>
            <a:ext cx="6730882" cy="1569660"/>
          </a:xfrm>
          <a:prstGeom prst="rect">
            <a:avLst/>
          </a:prstGeom>
          <a:solidFill>
            <a:schemeClr val="bg1"/>
          </a:solidFill>
          <a:ln w="38100">
            <a:solidFill>
              <a:srgbClr val="C00000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9600" b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Rovnoběžník</a:t>
            </a:r>
            <a:endParaRPr lang="cs-CZ" sz="96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476672"/>
            <a:ext cx="32580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5400" b="1" cap="none" spc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Zopakuj si:</a:t>
            </a:r>
            <a:endParaRPr lang="cs-CZ" sz="5400" b="1" cap="none" spc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11560" y="1628800"/>
            <a:ext cx="299780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mtClean="0"/>
              <a:t>Převeď na jednotku v závorce:</a:t>
            </a:r>
          </a:p>
          <a:p>
            <a:endParaRPr lang="cs-CZ" smtClean="0"/>
          </a:p>
          <a:p>
            <a:r>
              <a:rPr lang="cs-CZ" smtClean="0"/>
              <a:t>1500 dm</a:t>
            </a:r>
            <a:r>
              <a:rPr lang="cs-CZ" baseline="30000" smtClean="0"/>
              <a:t>2</a:t>
            </a:r>
            <a:r>
              <a:rPr lang="cs-CZ" smtClean="0"/>
              <a:t> (m</a:t>
            </a:r>
            <a:r>
              <a:rPr lang="cs-CZ" baseline="30000" smtClean="0"/>
              <a:t>2</a:t>
            </a:r>
            <a:r>
              <a:rPr lang="cs-CZ" smtClean="0"/>
              <a:t>) = </a:t>
            </a:r>
          </a:p>
          <a:p>
            <a:endParaRPr lang="cs-CZ" smtClean="0"/>
          </a:p>
          <a:p>
            <a:r>
              <a:rPr lang="cs-CZ" smtClean="0"/>
              <a:t>7,853 dm² (cm²) =</a:t>
            </a:r>
          </a:p>
          <a:p>
            <a:endParaRPr lang="cs-CZ" smtClean="0"/>
          </a:p>
          <a:p>
            <a:r>
              <a:rPr lang="cs-CZ" smtClean="0"/>
              <a:t>1,2 cm² (mm²) =</a:t>
            </a:r>
          </a:p>
          <a:p>
            <a:endParaRPr lang="cs-CZ" smtClean="0"/>
          </a:p>
          <a:p>
            <a:r>
              <a:rPr lang="cs-CZ" smtClean="0"/>
              <a:t>0,05 m² (dm²) =</a:t>
            </a:r>
          </a:p>
          <a:p>
            <a:endParaRPr lang="cs-CZ" smtClean="0"/>
          </a:p>
          <a:p>
            <a:r>
              <a:rPr lang="cs-CZ" smtClean="0"/>
              <a:t>6,7 cm² (dm²) =</a:t>
            </a:r>
          </a:p>
          <a:p>
            <a:endParaRPr lang="cs-CZ" smtClean="0"/>
          </a:p>
          <a:p>
            <a:r>
              <a:rPr lang="cs-CZ" smtClean="0"/>
              <a:t>312 mm² (cm²) =</a:t>
            </a:r>
          </a:p>
          <a:p>
            <a:endParaRPr lang="cs-CZ" smtClean="0"/>
          </a:p>
          <a:p>
            <a:r>
              <a:rPr lang="cs-CZ" smtClean="0"/>
              <a:t>257 cm² (m²) =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260648"/>
            <a:ext cx="2592288" cy="25920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mtClean="0"/>
              <a:t>ČTVEREC</a:t>
            </a:r>
            <a:endParaRPr lang="cs-CZ"/>
          </a:p>
        </p:txBody>
      </p:sp>
      <p:sp>
        <p:nvSpPr>
          <p:cNvPr id="3" name="Obdélník 2"/>
          <p:cNvSpPr/>
          <p:nvPr/>
        </p:nvSpPr>
        <p:spPr>
          <a:xfrm>
            <a:off x="4644008" y="476672"/>
            <a:ext cx="3600400" cy="19225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mtClean="0"/>
              <a:t>OBDÉLNÍK</a:t>
            </a:r>
            <a:endParaRPr lang="cs-CZ"/>
          </a:p>
        </p:txBody>
      </p:sp>
      <p:sp>
        <p:nvSpPr>
          <p:cNvPr id="4" name="Kosoúhelník 3"/>
          <p:cNvSpPr/>
          <p:nvPr/>
        </p:nvSpPr>
        <p:spPr>
          <a:xfrm>
            <a:off x="827584" y="4221088"/>
            <a:ext cx="2880320" cy="2232248"/>
          </a:xfrm>
          <a:prstGeom prst="parallelogram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mtClean="0"/>
              <a:t>KOSOČTVEREC</a:t>
            </a:r>
            <a:endParaRPr lang="cs-CZ"/>
          </a:p>
        </p:txBody>
      </p:sp>
      <p:sp>
        <p:nvSpPr>
          <p:cNvPr id="5" name="Kosoúhelník 4"/>
          <p:cNvSpPr/>
          <p:nvPr/>
        </p:nvSpPr>
        <p:spPr>
          <a:xfrm>
            <a:off x="4644008" y="4437112"/>
            <a:ext cx="4104456" cy="1922512"/>
          </a:xfrm>
          <a:prstGeom prst="parallelogram">
            <a:avLst>
              <a:gd name="adj" fmla="val 3995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mtClean="0"/>
              <a:t>KOSODÉLNÍK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179512" y="141277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8" name="TextovéPole 7"/>
          <p:cNvSpPr txBox="1"/>
          <p:nvPr/>
        </p:nvSpPr>
        <p:spPr>
          <a:xfrm rot="951045">
            <a:off x="3203848" y="5229200"/>
            <a:ext cx="351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9" name="TextovéPole 8"/>
          <p:cNvSpPr txBox="1"/>
          <p:nvPr/>
        </p:nvSpPr>
        <p:spPr>
          <a:xfrm rot="790748">
            <a:off x="899592" y="5229200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0" name="TextovéPole 9"/>
          <p:cNvSpPr txBox="1"/>
          <p:nvPr/>
        </p:nvSpPr>
        <p:spPr>
          <a:xfrm>
            <a:off x="8100392" y="1196752"/>
            <a:ext cx="334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1" name="TextovéPole 10"/>
          <p:cNvSpPr txBox="1"/>
          <p:nvPr/>
        </p:nvSpPr>
        <p:spPr>
          <a:xfrm>
            <a:off x="4427984" y="1196752"/>
            <a:ext cx="3985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2" name="TextovéPole 11"/>
          <p:cNvSpPr txBox="1"/>
          <p:nvPr/>
        </p:nvSpPr>
        <p:spPr>
          <a:xfrm>
            <a:off x="2771800" y="155679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3" name="TextovéPole 12"/>
          <p:cNvSpPr txBox="1"/>
          <p:nvPr/>
        </p:nvSpPr>
        <p:spPr>
          <a:xfrm rot="5592725">
            <a:off x="1746806" y="6197547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4" name="TextovéPole 13"/>
          <p:cNvSpPr txBox="1"/>
          <p:nvPr/>
        </p:nvSpPr>
        <p:spPr>
          <a:xfrm rot="5589939">
            <a:off x="2322870" y="3965298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5" name="TextovéPole 14"/>
          <p:cNvSpPr txBox="1"/>
          <p:nvPr/>
        </p:nvSpPr>
        <p:spPr>
          <a:xfrm rot="1041187">
            <a:off x="8155518" y="5261443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6" name="TextovéPole 15"/>
          <p:cNvSpPr txBox="1"/>
          <p:nvPr/>
        </p:nvSpPr>
        <p:spPr>
          <a:xfrm rot="1499067">
            <a:off x="4882460" y="5061190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7" name="TextovéPole 16"/>
          <p:cNvSpPr txBox="1"/>
          <p:nvPr/>
        </p:nvSpPr>
        <p:spPr>
          <a:xfrm rot="5589939">
            <a:off x="6183222" y="6089516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8" name="TextovéPole 17"/>
          <p:cNvSpPr txBox="1"/>
          <p:nvPr/>
        </p:nvSpPr>
        <p:spPr>
          <a:xfrm rot="5589939">
            <a:off x="6831293" y="4145299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19" name="TextovéPole 18"/>
          <p:cNvSpPr txBox="1"/>
          <p:nvPr/>
        </p:nvSpPr>
        <p:spPr>
          <a:xfrm rot="5589939">
            <a:off x="6327236" y="2129075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20" name="TextovéPole 19"/>
          <p:cNvSpPr txBox="1"/>
          <p:nvPr/>
        </p:nvSpPr>
        <p:spPr>
          <a:xfrm rot="5589939">
            <a:off x="6327237" y="184859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21" name="TextovéPole 20"/>
          <p:cNvSpPr txBox="1"/>
          <p:nvPr/>
        </p:nvSpPr>
        <p:spPr>
          <a:xfrm rot="5589939">
            <a:off x="1358684" y="40843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22" name="TextovéPole 21"/>
          <p:cNvSpPr txBox="1"/>
          <p:nvPr/>
        </p:nvSpPr>
        <p:spPr>
          <a:xfrm rot="5589939">
            <a:off x="1430693" y="2633130"/>
            <a:ext cx="343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23" name="Obdélník 22"/>
          <p:cNvSpPr/>
          <p:nvPr/>
        </p:nvSpPr>
        <p:spPr>
          <a:xfrm>
            <a:off x="3347864" y="2924944"/>
            <a:ext cx="47905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ROVNOBĚŽNÍKY</a:t>
            </a:r>
            <a:endParaRPr lang="cs-CZ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soúhelník 1"/>
          <p:cNvSpPr/>
          <p:nvPr/>
        </p:nvSpPr>
        <p:spPr>
          <a:xfrm>
            <a:off x="2051720" y="1988840"/>
            <a:ext cx="5184576" cy="2786608"/>
          </a:xfrm>
          <a:prstGeom prst="parallelogram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" name="Přímá spojovací čára 3"/>
          <p:cNvCxnSpPr/>
          <p:nvPr/>
        </p:nvCxnSpPr>
        <p:spPr>
          <a:xfrm flipH="1">
            <a:off x="1619672" y="332656"/>
            <a:ext cx="1512168" cy="612068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flipH="1">
            <a:off x="6084168" y="188640"/>
            <a:ext cx="1584176" cy="6480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čára 13"/>
          <p:cNvCxnSpPr/>
          <p:nvPr/>
        </p:nvCxnSpPr>
        <p:spPr>
          <a:xfrm>
            <a:off x="539552" y="1988840"/>
            <a:ext cx="83529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čára 17"/>
          <p:cNvCxnSpPr/>
          <p:nvPr/>
        </p:nvCxnSpPr>
        <p:spPr>
          <a:xfrm>
            <a:off x="395536" y="4797152"/>
            <a:ext cx="856895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/>
          <p:cNvSpPr txBox="1"/>
          <p:nvPr/>
        </p:nvSpPr>
        <p:spPr>
          <a:xfrm rot="5400000">
            <a:off x="477126" y="176323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22" name="TextovéPole 21"/>
          <p:cNvSpPr txBox="1"/>
          <p:nvPr/>
        </p:nvSpPr>
        <p:spPr>
          <a:xfrm rot="5400000">
            <a:off x="477126" y="457154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23" name="TextovéPole 22"/>
          <p:cNvSpPr txBox="1"/>
          <p:nvPr/>
        </p:nvSpPr>
        <p:spPr>
          <a:xfrm>
            <a:off x="6012160" y="602128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24" name="TextovéPole 23"/>
          <p:cNvSpPr txBox="1"/>
          <p:nvPr/>
        </p:nvSpPr>
        <p:spPr>
          <a:xfrm>
            <a:off x="1475656" y="594928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smtClean="0"/>
              <a:t>=</a:t>
            </a:r>
            <a:endParaRPr lang="cs-CZ" sz="2800"/>
          </a:p>
        </p:txBody>
      </p:sp>
      <p:sp>
        <p:nvSpPr>
          <p:cNvPr id="46" name="TextovéPole 45"/>
          <p:cNvSpPr txBox="1"/>
          <p:nvPr/>
        </p:nvSpPr>
        <p:spPr>
          <a:xfrm>
            <a:off x="4283968" y="4797152"/>
            <a:ext cx="3321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smtClean="0"/>
              <a:t>a</a:t>
            </a:r>
            <a:endParaRPr lang="cs-CZ"/>
          </a:p>
        </p:txBody>
      </p:sp>
      <p:sp>
        <p:nvSpPr>
          <p:cNvPr id="47" name="TextovéPole 46"/>
          <p:cNvSpPr txBox="1"/>
          <p:nvPr/>
        </p:nvSpPr>
        <p:spPr>
          <a:xfrm>
            <a:off x="6876256" y="3212976"/>
            <a:ext cx="346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smtClean="0"/>
              <a:t>b</a:t>
            </a:r>
            <a:endParaRPr lang="cs-CZ"/>
          </a:p>
        </p:txBody>
      </p:sp>
      <p:grpSp>
        <p:nvGrpSpPr>
          <p:cNvPr id="51" name="Skupina 50"/>
          <p:cNvGrpSpPr/>
          <p:nvPr/>
        </p:nvGrpSpPr>
        <p:grpSpPr>
          <a:xfrm>
            <a:off x="5020979" y="1988840"/>
            <a:ext cx="1078939" cy="3256177"/>
            <a:chOff x="5020979" y="1988840"/>
            <a:chExt cx="1078939" cy="3256177"/>
          </a:xfrm>
        </p:grpSpPr>
        <p:cxnSp>
          <p:nvCxnSpPr>
            <p:cNvPr id="37" name="Přímá spojovací čára 36"/>
            <p:cNvCxnSpPr/>
            <p:nvPr/>
          </p:nvCxnSpPr>
          <p:spPr>
            <a:xfrm>
              <a:off x="5652120" y="1988840"/>
              <a:ext cx="0" cy="2808312"/>
            </a:xfrm>
            <a:prstGeom prst="line">
              <a:avLst/>
            </a:prstGeom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grpSp>
          <p:nvGrpSpPr>
            <p:cNvPr id="42" name="Skupina 41"/>
            <p:cNvGrpSpPr/>
            <p:nvPr/>
          </p:nvGrpSpPr>
          <p:grpSpPr>
            <a:xfrm rot="15420873">
              <a:off x="5103249" y="4248347"/>
              <a:ext cx="914400" cy="1078939"/>
              <a:chOff x="2360277" y="980728"/>
              <a:chExt cx="914400" cy="1078939"/>
            </a:xfrm>
          </p:grpSpPr>
          <p:sp>
            <p:nvSpPr>
              <p:cNvPr id="43" name="Oblouk 42"/>
              <p:cNvSpPr/>
              <p:nvPr/>
            </p:nvSpPr>
            <p:spPr>
              <a:xfrm rot="794114">
                <a:off x="2360277" y="1145267"/>
                <a:ext cx="914400" cy="914400"/>
              </a:xfrm>
              <a:prstGeom prst="arc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TextovéPole 43"/>
              <p:cNvSpPr txBox="1"/>
              <p:nvPr/>
            </p:nvSpPr>
            <p:spPr>
              <a:xfrm>
                <a:off x="2843808" y="980728"/>
                <a:ext cx="327334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cs-CZ" sz="4400" smtClean="0">
                    <a:solidFill>
                      <a:srgbClr val="C00000"/>
                    </a:solidFill>
                  </a:rPr>
                  <a:t>.</a:t>
                </a:r>
                <a:endParaRPr lang="cs-CZ">
                  <a:solidFill>
                    <a:srgbClr val="C00000"/>
                  </a:solidFill>
                </a:endParaRPr>
              </a:p>
            </p:txBody>
          </p:sp>
        </p:grpSp>
        <p:sp>
          <p:nvSpPr>
            <p:cNvPr id="48" name="TextovéPole 47"/>
            <p:cNvSpPr txBox="1"/>
            <p:nvPr/>
          </p:nvSpPr>
          <p:spPr>
            <a:xfrm>
              <a:off x="5292080" y="3284984"/>
              <a:ext cx="3898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smtClean="0">
                  <a:solidFill>
                    <a:srgbClr val="C00000"/>
                  </a:solidFill>
                </a:rPr>
                <a:t>v</a:t>
              </a:r>
              <a:r>
                <a:rPr lang="cs-CZ" sz="1600" baseline="-25000" smtClean="0">
                  <a:solidFill>
                    <a:srgbClr val="C00000"/>
                  </a:solidFill>
                </a:rPr>
                <a:t>a</a:t>
              </a:r>
              <a:endParaRPr lang="cs-CZ">
                <a:solidFill>
                  <a:srgbClr val="C00000"/>
                </a:solidFill>
              </a:endParaRPr>
            </a:p>
          </p:txBody>
        </p:sp>
      </p:grpSp>
      <p:grpSp>
        <p:nvGrpSpPr>
          <p:cNvPr id="50" name="Skupina 49"/>
          <p:cNvGrpSpPr/>
          <p:nvPr/>
        </p:nvGrpSpPr>
        <p:grpSpPr>
          <a:xfrm>
            <a:off x="2360277" y="980728"/>
            <a:ext cx="4732003" cy="1901825"/>
            <a:chOff x="2360277" y="980728"/>
            <a:chExt cx="4732003" cy="1901825"/>
          </a:xfrm>
        </p:grpSpPr>
        <p:grpSp>
          <p:nvGrpSpPr>
            <p:cNvPr id="45" name="Skupina 44"/>
            <p:cNvGrpSpPr/>
            <p:nvPr/>
          </p:nvGrpSpPr>
          <p:grpSpPr>
            <a:xfrm>
              <a:off x="2360277" y="980728"/>
              <a:ext cx="4732003" cy="1656184"/>
              <a:chOff x="2360277" y="980728"/>
              <a:chExt cx="4732003" cy="1656184"/>
            </a:xfrm>
          </p:grpSpPr>
          <p:cxnSp>
            <p:nvCxnSpPr>
              <p:cNvPr id="27" name="Přímá spojovací čára 26"/>
              <p:cNvCxnSpPr/>
              <p:nvPr/>
            </p:nvCxnSpPr>
            <p:spPr>
              <a:xfrm>
                <a:off x="2843808" y="1628800"/>
                <a:ext cx="4248472" cy="1008112"/>
              </a:xfrm>
              <a:prstGeom prst="line">
                <a:avLst/>
              </a:prstGeom>
            </p:spPr>
            <p:style>
              <a:lnRef idx="2">
                <a:schemeClr val="accent2"/>
              </a:lnRef>
              <a:fillRef idx="0">
                <a:schemeClr val="accent2"/>
              </a:fillRef>
              <a:effectRef idx="1">
                <a:schemeClr val="accent2"/>
              </a:effectRef>
              <a:fontRef idx="minor">
                <a:schemeClr val="tx1"/>
              </a:fontRef>
            </p:style>
          </p:cxnSp>
          <p:grpSp>
            <p:nvGrpSpPr>
              <p:cNvPr id="41" name="Skupina 40"/>
              <p:cNvGrpSpPr/>
              <p:nvPr/>
            </p:nvGrpSpPr>
            <p:grpSpPr>
              <a:xfrm>
                <a:off x="2360277" y="980728"/>
                <a:ext cx="914400" cy="1078939"/>
                <a:chOff x="2360277" y="980728"/>
                <a:chExt cx="914400" cy="1078939"/>
              </a:xfrm>
            </p:grpSpPr>
            <p:sp>
              <p:nvSpPr>
                <p:cNvPr id="39" name="Oblouk 38"/>
                <p:cNvSpPr/>
                <p:nvPr/>
              </p:nvSpPr>
              <p:spPr>
                <a:xfrm rot="794114">
                  <a:off x="2360277" y="1145267"/>
                  <a:ext cx="914400" cy="914400"/>
                </a:xfrm>
                <a:prstGeom prst="arc">
                  <a:avLst/>
                </a:prstGeom>
              </p:spPr>
              <p:style>
                <a:lnRef idx="2">
                  <a:schemeClr val="accent2"/>
                </a:lnRef>
                <a:fillRef idx="0">
                  <a:schemeClr val="accent2"/>
                </a:fillRef>
                <a:effectRef idx="1">
                  <a:schemeClr val="accent2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cs-CZ"/>
                </a:p>
              </p:txBody>
            </p:sp>
            <p:sp>
              <p:nvSpPr>
                <p:cNvPr id="40" name="TextovéPole 39"/>
                <p:cNvSpPr txBox="1"/>
                <p:nvPr/>
              </p:nvSpPr>
              <p:spPr>
                <a:xfrm>
                  <a:off x="2843808" y="980728"/>
                  <a:ext cx="327334" cy="76944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sz="4400" smtClean="0">
                      <a:solidFill>
                        <a:srgbClr val="C00000"/>
                      </a:solidFill>
                    </a:rPr>
                    <a:t>.</a:t>
                  </a:r>
                  <a:endParaRPr lang="cs-CZ">
                    <a:solidFill>
                      <a:srgbClr val="C00000"/>
                    </a:solidFill>
                  </a:endParaRPr>
                </a:p>
              </p:txBody>
            </p:sp>
          </p:grpSp>
        </p:grpSp>
        <p:sp>
          <p:nvSpPr>
            <p:cNvPr id="49" name="TextovéPole 48"/>
            <p:cNvSpPr txBox="1"/>
            <p:nvPr/>
          </p:nvSpPr>
          <p:spPr>
            <a:xfrm>
              <a:off x="6300192" y="2420888"/>
              <a:ext cx="39626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cs-CZ" sz="2400" smtClean="0">
                  <a:solidFill>
                    <a:srgbClr val="C00000"/>
                  </a:solidFill>
                </a:rPr>
                <a:t>v</a:t>
              </a:r>
              <a:r>
                <a:rPr lang="cs-CZ" sz="1600" baseline="-25000" smtClean="0">
                  <a:solidFill>
                    <a:srgbClr val="C00000"/>
                  </a:solidFill>
                </a:rPr>
                <a:t>b</a:t>
              </a:r>
              <a:endParaRPr lang="cs-CZ">
                <a:solidFill>
                  <a:srgbClr val="C00000"/>
                </a:solidFill>
              </a:endParaRPr>
            </a:p>
          </p:txBody>
        </p:sp>
      </p:grpSp>
      <p:sp>
        <p:nvSpPr>
          <p:cNvPr id="52" name="Obdélník 51"/>
          <p:cNvSpPr/>
          <p:nvPr/>
        </p:nvSpPr>
        <p:spPr>
          <a:xfrm>
            <a:off x="0" y="0"/>
            <a:ext cx="59102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Výška rovnoběžníku</a:t>
            </a:r>
            <a:endParaRPr lang="cs-CZ" sz="54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39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5 1.12191E-6 L -0.31268 0.0041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00" y="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3528E-6 L 0.02257 -0.12815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00" y="-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9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2.53528E-6 L -0.00903 0.06083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0" y="3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osoúhelník 2"/>
          <p:cNvSpPr/>
          <p:nvPr/>
        </p:nvSpPr>
        <p:spPr>
          <a:xfrm>
            <a:off x="1259632" y="1412776"/>
            <a:ext cx="6696744" cy="4226768"/>
          </a:xfrm>
          <a:prstGeom prst="parallelogram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" name="Přímá spojovací čára 4"/>
          <p:cNvCxnSpPr/>
          <p:nvPr/>
        </p:nvCxnSpPr>
        <p:spPr>
          <a:xfrm>
            <a:off x="6876256" y="1412776"/>
            <a:ext cx="0" cy="424847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1" name="Pravoúhlý trojúhelník 10"/>
          <p:cNvSpPr/>
          <p:nvPr/>
        </p:nvSpPr>
        <p:spPr>
          <a:xfrm rot="5400000">
            <a:off x="-324544" y="2996952"/>
            <a:ext cx="4248472" cy="1080120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Volný tvar 14"/>
          <p:cNvSpPr/>
          <p:nvPr/>
        </p:nvSpPr>
        <p:spPr>
          <a:xfrm>
            <a:off x="1259632" y="1412776"/>
            <a:ext cx="5623132" cy="4238714"/>
          </a:xfrm>
          <a:custGeom>
            <a:avLst/>
            <a:gdLst>
              <a:gd name="connsiteX0" fmla="*/ 0 w 5623132"/>
              <a:gd name="connsiteY0" fmla="*/ 4238714 h 4238714"/>
              <a:gd name="connsiteX1" fmla="*/ 5614586 w 5623132"/>
              <a:gd name="connsiteY1" fmla="*/ 4238714 h 4238714"/>
              <a:gd name="connsiteX2" fmla="*/ 5623132 w 5623132"/>
              <a:gd name="connsiteY2" fmla="*/ 8546 h 4238714"/>
              <a:gd name="connsiteX3" fmla="*/ 1102407 w 5623132"/>
              <a:gd name="connsiteY3" fmla="*/ 0 h 4238714"/>
              <a:gd name="connsiteX4" fmla="*/ 0 w 5623132"/>
              <a:gd name="connsiteY4" fmla="*/ 4238714 h 4238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23132" h="4238714">
                <a:moveTo>
                  <a:pt x="0" y="4238714"/>
                </a:moveTo>
                <a:lnTo>
                  <a:pt x="5614586" y="4238714"/>
                </a:lnTo>
                <a:cubicBezTo>
                  <a:pt x="5617435" y="2828658"/>
                  <a:pt x="5620283" y="1418602"/>
                  <a:pt x="5623132" y="8546"/>
                </a:cubicBezTo>
                <a:lnTo>
                  <a:pt x="1102407" y="0"/>
                </a:lnTo>
                <a:lnTo>
                  <a:pt x="0" y="4238714"/>
                </a:lnTo>
                <a:close/>
              </a:path>
            </a:pathLst>
          </a:cu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Pravoúhlý trojúhelník 6"/>
          <p:cNvSpPr/>
          <p:nvPr/>
        </p:nvSpPr>
        <p:spPr>
          <a:xfrm rot="5400000">
            <a:off x="5292080" y="2996952"/>
            <a:ext cx="4248472" cy="1080120"/>
          </a:xfrm>
          <a:prstGeom prst="rt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20635" y="260648"/>
            <a:ext cx="58101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cap="none" spc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Výpočet obsahu</a:t>
            </a:r>
            <a:endParaRPr lang="cs-CZ" sz="6600" b="1" cap="none" spc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22" name="Přímá spojovací šipka 21"/>
          <p:cNvCxnSpPr/>
          <p:nvPr/>
        </p:nvCxnSpPr>
        <p:spPr>
          <a:xfrm flipH="1">
            <a:off x="1619672" y="2924944"/>
            <a:ext cx="55446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3995936" y="558924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>
                <a:solidFill>
                  <a:schemeClr val="tx2">
                    <a:lumMod val="75000"/>
                  </a:schemeClr>
                </a:solidFill>
              </a:rPr>
              <a:t>a</a:t>
            </a:r>
            <a:endParaRPr lang="cs-CZ" b="1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6516216" y="3645024"/>
            <a:ext cx="4395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b="1" smtClean="0">
                <a:solidFill>
                  <a:srgbClr val="C00000"/>
                </a:solidFill>
              </a:rPr>
              <a:t>v</a:t>
            </a:r>
            <a:r>
              <a:rPr lang="cs-CZ" sz="2020" b="1" baseline="-25000" smtClean="0">
                <a:solidFill>
                  <a:srgbClr val="C00000"/>
                </a:solidFill>
              </a:rPr>
              <a:t>a</a:t>
            </a:r>
            <a:endParaRPr lang="cs-CZ" b="1">
              <a:solidFill>
                <a:srgbClr val="C00000"/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203848" y="3140968"/>
            <a:ext cx="2169184" cy="769441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cs-CZ" sz="4400" b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S = a </a:t>
            </a:r>
            <a:r>
              <a:rPr lang="cs-CZ" sz="320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x</a:t>
            </a:r>
            <a:r>
              <a:rPr lang="cs-CZ" sz="4400" b="1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 v</a:t>
            </a:r>
            <a:r>
              <a:rPr lang="cs-CZ" sz="3200" b="1" baseline="-25000" smtClean="0">
                <a:ln>
                  <a:solidFill>
                    <a:srgbClr val="C00000"/>
                  </a:solidFill>
                </a:ln>
                <a:solidFill>
                  <a:srgbClr val="C00000"/>
                </a:solidFill>
              </a:rPr>
              <a:t>a</a:t>
            </a:r>
            <a:endParaRPr lang="cs-CZ" sz="4400" b="1">
              <a:ln>
                <a:solidFill>
                  <a:srgbClr val="C00000"/>
                </a:solidFill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03 -0.00532 L -0.61823 -0.0053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500"/>
                            </p:stCondLst>
                            <p:childTnLst>
                              <p:par>
                                <p:cTn id="4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11" grpId="0" animBg="1"/>
      <p:bldP spid="11" grpId="1" animBg="1"/>
      <p:bldP spid="15" grpId="0" animBg="1"/>
      <p:bldP spid="15" grpId="1" animBg="1"/>
      <p:bldP spid="7" grpId="0" animBg="1"/>
      <p:bldP spid="7" grpId="1" animBg="1"/>
      <p:bldP spid="7" grpId="2" animBg="1"/>
      <p:bldP spid="24" grpId="0"/>
      <p:bldP spid="25" grpId="0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500042"/>
            <a:ext cx="760377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smtClean="0"/>
              <a:t>Procvičování</a:t>
            </a:r>
          </a:p>
          <a:p>
            <a:endParaRPr lang="cs-CZ" sz="3600" b="1" dirty="0" smtClean="0"/>
          </a:p>
          <a:p>
            <a:pPr marL="457200" indent="-457200">
              <a:buAutoNum type="arabicPeriod"/>
            </a:pPr>
            <a:r>
              <a:rPr lang="cs-CZ" sz="2000" smtClean="0"/>
              <a:t>Vypočítejte obsah kosoúhelníku KLMN, jestliže</a:t>
            </a:r>
          </a:p>
          <a:p>
            <a:pPr marL="457200" indent="-457200">
              <a:buAutoNum type="alphaLcParenR"/>
            </a:pPr>
            <a:r>
              <a:rPr lang="cs-CZ" sz="2000" smtClean="0"/>
              <a:t>k = 5 cm; v</a:t>
            </a:r>
            <a:r>
              <a:rPr lang="cs-CZ" sz="1600" baseline="-25000" smtClean="0"/>
              <a:t>k</a:t>
            </a:r>
            <a:r>
              <a:rPr lang="cs-CZ" sz="1600" smtClean="0"/>
              <a:t> </a:t>
            </a:r>
            <a:r>
              <a:rPr lang="cs-CZ" sz="2000" smtClean="0"/>
              <a:t>= 3,7 cm</a:t>
            </a:r>
          </a:p>
          <a:p>
            <a:pPr marL="457200" indent="-457200">
              <a:buAutoNum type="alphaLcParenR"/>
            </a:pPr>
            <a:r>
              <a:rPr lang="cs-CZ" sz="2000" smtClean="0"/>
              <a:t>l = 0,8 dm; v</a:t>
            </a:r>
            <a:r>
              <a:rPr lang="cs-CZ" sz="1600" baseline="-25000" smtClean="0"/>
              <a:t>l</a:t>
            </a:r>
            <a:r>
              <a:rPr lang="cs-CZ" sz="1600" smtClean="0"/>
              <a:t> </a:t>
            </a:r>
            <a:r>
              <a:rPr lang="cs-CZ" sz="2000" smtClean="0"/>
              <a:t>= 42 mm</a:t>
            </a:r>
          </a:p>
          <a:p>
            <a:pPr marL="457200" indent="-457200"/>
            <a:endParaRPr lang="cs-CZ" sz="2000" smtClean="0"/>
          </a:p>
          <a:p>
            <a:pPr marL="457200" indent="-457200"/>
            <a:r>
              <a:rPr lang="cs-CZ" sz="2000" smtClean="0"/>
              <a:t>2. Vypočítejte stranu kosočtverce o obsahu 24 cm</a:t>
            </a:r>
            <a:r>
              <a:rPr lang="cs-CZ" sz="2000" baseline="30000" smtClean="0"/>
              <a:t>2</a:t>
            </a:r>
            <a:r>
              <a:rPr lang="cs-CZ" sz="2000" smtClean="0"/>
              <a:t> a výšce 6 cm.</a:t>
            </a:r>
          </a:p>
          <a:p>
            <a:pPr marL="457200" indent="-457200"/>
            <a:endParaRPr lang="cs-CZ" sz="2000" smtClean="0"/>
          </a:p>
          <a:p>
            <a:pPr marL="457200" indent="-457200"/>
            <a:r>
              <a:rPr lang="cs-CZ" sz="2000" smtClean="0"/>
              <a:t>3. Kosočtverec má obvod 36 cm a obsah 36 cm</a:t>
            </a:r>
            <a:r>
              <a:rPr lang="cs-CZ" sz="2000" baseline="30000" smtClean="0"/>
              <a:t>2</a:t>
            </a:r>
            <a:r>
              <a:rPr lang="cs-CZ" sz="2000" smtClean="0"/>
              <a:t>. Vypočítej jeho výšku.</a:t>
            </a: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2590</TotalTime>
  <Words>206</Words>
  <Application>Microsoft Office PowerPoint</Application>
  <PresentationFormat>Předvádění na obrazovce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Windows Xp Ultimate 2008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pavlja</dc:creator>
  <cp:lastModifiedBy>Jana Pavlůsková</cp:lastModifiedBy>
  <cp:revision>48</cp:revision>
  <dcterms:created xsi:type="dcterms:W3CDTF">2012-05-07T08:40:36Z</dcterms:created>
  <dcterms:modified xsi:type="dcterms:W3CDTF">2022-05-13T10:39:19Z</dcterms:modified>
</cp:coreProperties>
</file>