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0"/>
  </p:notesMasterIdLst>
  <p:handoutMasterIdLst>
    <p:handoutMasterId r:id="rId21"/>
  </p:handoutMasterIdLst>
  <p:sldIdLst>
    <p:sldId id="274" r:id="rId3"/>
    <p:sldId id="256" r:id="rId4"/>
    <p:sldId id="259" r:id="rId5"/>
    <p:sldId id="275" r:id="rId6"/>
    <p:sldId id="276" r:id="rId7"/>
    <p:sldId id="279" r:id="rId8"/>
    <p:sldId id="280" r:id="rId9"/>
    <p:sldId id="281" r:id="rId10"/>
    <p:sldId id="277" r:id="rId11"/>
    <p:sldId id="282" r:id="rId12"/>
    <p:sldId id="284" r:id="rId13"/>
    <p:sldId id="278" r:id="rId14"/>
    <p:sldId id="285" r:id="rId15"/>
    <p:sldId id="270" r:id="rId16"/>
    <p:sldId id="271" r:id="rId17"/>
    <p:sldId id="272" r:id="rId18"/>
    <p:sldId id="283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CCCCFF"/>
    <a:srgbClr val="990099"/>
    <a:srgbClr val="99FF66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C5B4D-D328-4681-B0DC-5C164F03A64A}" type="datetimeFigureOut">
              <a:rPr lang="cs-CZ" smtClean="0"/>
              <a:pPr/>
              <a:t>23.2.2016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4DE6A-C619-4276-8794-72F0860DAF3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485E5-2ACF-4AAD-9354-F7CF9E63EB0A}" type="datetimeFigureOut">
              <a:rPr lang="cs-CZ" smtClean="0"/>
              <a:pPr/>
              <a:t>23.2.2016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7F93A-CC6F-41E8-826A-03338B187F9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23.2.2016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23.2.2016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23.2.2016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23.2.2016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23.2.2016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23.2.2016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23.2.2016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23.2.2016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23.2.2016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23.2.2016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23.2.2016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23.2.2016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23.2.2016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23.2.2016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23.2.2016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23.2.2016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23.2.2016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23.2.2016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23.2.2016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23.2.2016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23.2.2016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23.2.2016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/>
              <a:pPr/>
              <a:t>23.2.2016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2B7974-C0A7-406A-A524-E82E198FFE10}" type="datetimeFigureOut">
              <a:rPr lang="cs-CZ" smtClean="0"/>
              <a:pPr/>
              <a:t>23.2.2016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FBG9XXKWdD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csol.cz/index.php?s=diktaty/spust&amp;jmeno_diktatu=z7_01_Pob%F8e%9E%ED%20St%F8edozemn%EDho%20mo%F8e.tx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80010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Autor: Mgr. Jana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Datum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: únor 2013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Ročník: 7.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oblast: Člověk a příroda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obor: Zeměpis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Tematický okruh: Zeměpis světadílů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Téma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: Amerika – povrch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Anotace: Prezentace určená jako výklad k učivu 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o povrchu </a:t>
            </a:r>
          </a:p>
          <a:p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               (reliéfu) amerického kontinentu.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Materiál je doplněn množstvím fotografií, shrnutím ve  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formě otázek k opakování a odkazem na interaktivní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test k procvičení.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2_aconcagu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94850" cy="4066239"/>
          </a:xfrm>
          <a:prstGeom prst="rect">
            <a:avLst/>
          </a:prstGeom>
        </p:spPr>
      </p:pic>
      <p:pic>
        <p:nvPicPr>
          <p:cNvPr id="3" name="Obrázek 2" descr="obr13_aconcagu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0634" y="2276872"/>
            <a:ext cx="5413366" cy="458112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0" y="0"/>
            <a:ext cx="1433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12 - Aconcagua</a:t>
            </a:r>
            <a:endParaRPr lang="cs-CZ" sz="1200"/>
          </a:p>
        </p:txBody>
      </p:sp>
      <p:sp>
        <p:nvSpPr>
          <p:cNvPr id="5" name="TextovéPole 4"/>
          <p:cNvSpPr txBox="1"/>
          <p:nvPr/>
        </p:nvSpPr>
        <p:spPr>
          <a:xfrm>
            <a:off x="7710979" y="2276872"/>
            <a:ext cx="1433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13 - Aconcagua</a:t>
            </a:r>
            <a:endParaRPr lang="cs-CZ" sz="1200"/>
          </a:p>
        </p:txBody>
      </p:sp>
      <p:sp>
        <p:nvSpPr>
          <p:cNvPr id="6" name="Obdélník 5"/>
          <p:cNvSpPr/>
          <p:nvPr/>
        </p:nvSpPr>
        <p:spPr>
          <a:xfrm>
            <a:off x="4716016" y="404664"/>
            <a:ext cx="39971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66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Aconcagua</a:t>
            </a:r>
            <a:endParaRPr lang="cs-CZ" sz="66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r15_huascaran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628775"/>
            <a:ext cx="7620000" cy="5229225"/>
          </a:xfrm>
          <a:prstGeom prst="rect">
            <a:avLst/>
          </a:prstGeom>
        </p:spPr>
      </p:pic>
      <p:pic>
        <p:nvPicPr>
          <p:cNvPr id="2" name="Obrázek 1" descr="obr14_huascar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796136" cy="434710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796136" y="332656"/>
            <a:ext cx="3183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Huascarán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670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14 </a:t>
            </a:r>
            <a:endParaRPr lang="cs-CZ" sz="1200"/>
          </a:p>
        </p:txBody>
      </p:sp>
      <p:sp>
        <p:nvSpPr>
          <p:cNvPr id="6" name="TextovéPole 5"/>
          <p:cNvSpPr txBox="1"/>
          <p:nvPr/>
        </p:nvSpPr>
        <p:spPr>
          <a:xfrm>
            <a:off x="8473047" y="1628800"/>
            <a:ext cx="670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15 </a:t>
            </a:r>
            <a:endParaRPr lang="cs-CZ"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54226" y="548680"/>
            <a:ext cx="68759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6600" b="1" cap="none" spc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Směrem na východ</a:t>
            </a:r>
            <a:endParaRPr lang="cs-CZ" sz="6600" b="1" cap="none" spc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403648" y="1700808"/>
            <a:ext cx="6089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Rozsáhlé roviny a nížiny směrem k Atlantiku</a:t>
            </a:r>
            <a:endParaRPr lang="cs-CZ" sz="2400" b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 descr="obr16_bizon_prer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2936"/>
            <a:ext cx="4860032" cy="3025370"/>
          </a:xfrm>
          <a:prstGeom prst="rect">
            <a:avLst/>
          </a:prstGeom>
        </p:spPr>
      </p:pic>
      <p:pic>
        <p:nvPicPr>
          <p:cNvPr id="5" name="Obrázek 4" descr="obr17_mexicky_zaliv.JPG"/>
          <p:cNvPicPr>
            <a:picLocks noChangeAspect="1"/>
          </p:cNvPicPr>
          <p:nvPr/>
        </p:nvPicPr>
        <p:blipFill>
          <a:blip r:embed="rId3" cstate="print"/>
          <a:srcRect l="13666"/>
          <a:stretch>
            <a:fillRect/>
          </a:stretch>
        </p:blipFill>
        <p:spPr>
          <a:xfrm>
            <a:off x="4139952" y="2924944"/>
            <a:ext cx="5004048" cy="297776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5877272"/>
            <a:ext cx="11257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16 - prérie</a:t>
            </a:r>
            <a:endParaRPr lang="cs-CZ" sz="1200"/>
          </a:p>
        </p:txBody>
      </p:sp>
      <p:sp>
        <p:nvSpPr>
          <p:cNvPr id="7" name="TextovéPole 6"/>
          <p:cNvSpPr txBox="1"/>
          <p:nvPr/>
        </p:nvSpPr>
        <p:spPr>
          <a:xfrm>
            <a:off x="7524328" y="5877272"/>
            <a:ext cx="1603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17 – Mexický záliv</a:t>
            </a:r>
            <a:endParaRPr lang="cs-CZ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r18_amazo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5870"/>
            <a:ext cx="9144000" cy="561213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403648" y="404664"/>
            <a:ext cx="625568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1500" b="1" cap="none" spc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Amazonie</a:t>
            </a:r>
            <a:endParaRPr lang="cs-CZ" sz="11500" b="1" cap="none" spc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26_mapa_poza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6732"/>
          </a:xfrm>
          <a:prstGeom prst="rect">
            <a:avLst/>
          </a:prstGeom>
          <a:ln>
            <a:noFill/>
          </a:ln>
          <a:effectLst/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UKAŽ NA MAPĚ</a:t>
            </a:r>
            <a:endParaRPr lang="cs-CZ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4000" smtClean="0">
                <a:latin typeface="Times New Roman" pitchFamily="18" charset="0"/>
                <a:cs typeface="Times New Roman" pitchFamily="18" charset="0"/>
              </a:rPr>
              <a:t>Kordillery, Andy, Apalačské pohoří, Brazilská vysočina, Guayanská vysočina</a:t>
            </a:r>
          </a:p>
          <a:p>
            <a:r>
              <a:rPr lang="cs-CZ" sz="4000" smtClean="0">
                <a:latin typeface="Times New Roman" pitchFamily="18" charset="0"/>
                <a:cs typeface="Times New Roman" pitchFamily="18" charset="0"/>
              </a:rPr>
              <a:t>Arktická nížina, Pobřežní nížina, Laplatská nížina, Orinocká nížina, Amazonská nížina</a:t>
            </a:r>
          </a:p>
          <a:p>
            <a:r>
              <a:rPr lang="cs-CZ" sz="4000" smtClean="0">
                <a:latin typeface="Times New Roman" pitchFamily="18" charset="0"/>
                <a:cs typeface="Times New Roman" pitchFamily="18" charset="0"/>
              </a:rPr>
              <a:t>Centrální roviny, Patagonská tabule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OTÁZKY K OPAKOVÁNÍ</a:t>
            </a:r>
            <a:endParaRPr lang="cs-CZ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sz="2900" smtClean="0">
                <a:latin typeface="Times New Roman" pitchFamily="18" charset="0"/>
                <a:cs typeface="Times New Roman" pitchFamily="18" charset="0"/>
              </a:rPr>
              <a:t>Jakého původu je pohoří Kordillery?</a:t>
            </a:r>
          </a:p>
          <a:p>
            <a:pPr lvl="0"/>
            <a:r>
              <a:rPr lang="cs-CZ" sz="2900" smtClean="0">
                <a:latin typeface="Times New Roman" pitchFamily="18" charset="0"/>
                <a:cs typeface="Times New Roman" pitchFamily="18" charset="0"/>
              </a:rPr>
              <a:t>Popiš rozdíl mezi severoamerickými Kordillerami a Andami.</a:t>
            </a:r>
          </a:p>
          <a:p>
            <a:pPr lvl="0"/>
            <a:r>
              <a:rPr lang="cs-CZ" sz="2900" smtClean="0">
                <a:latin typeface="Times New Roman" pitchFamily="18" charset="0"/>
                <a:cs typeface="Times New Roman" pitchFamily="18" charset="0"/>
              </a:rPr>
              <a:t>Jak se mění povrch Ameriky směrem na východ?</a:t>
            </a:r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2900" b="1" dirty="0" smtClean="0">
                <a:latin typeface="Times New Roman" pitchFamily="18" charset="0"/>
                <a:cs typeface="Times New Roman" pitchFamily="18" charset="0"/>
              </a:rPr>
              <a:t>PROCVIČTE SE V TESTÍKU</a:t>
            </a:r>
          </a:p>
          <a:p>
            <a:r>
              <a:rPr lang="cs-CZ" sz="2400" dirty="0" smtClean="0">
                <a:hlinkClick r:id="rId2"/>
              </a:rPr>
              <a:t>http://www.</a:t>
            </a:r>
            <a:r>
              <a:rPr lang="cs-CZ" sz="2400" dirty="0" err="1" smtClean="0">
                <a:hlinkClick r:id="rId2"/>
              </a:rPr>
              <a:t>zcsol.cz</a:t>
            </a:r>
            <a:r>
              <a:rPr lang="cs-CZ" sz="2400" dirty="0" smtClean="0">
                <a:hlinkClick r:id="rId2"/>
              </a:rPr>
              <a:t>/index.</a:t>
            </a:r>
            <a:r>
              <a:rPr lang="cs-CZ" sz="2400" dirty="0" err="1" smtClean="0">
                <a:hlinkClick r:id="rId2"/>
              </a:rPr>
              <a:t>php</a:t>
            </a:r>
            <a:r>
              <a:rPr lang="cs-CZ" sz="2400" dirty="0" smtClean="0">
                <a:hlinkClick r:id="rId2"/>
              </a:rPr>
              <a:t>?s=</a:t>
            </a:r>
            <a:r>
              <a:rPr lang="cs-CZ" sz="2400" dirty="0" err="1" smtClean="0">
                <a:hlinkClick r:id="rId2"/>
              </a:rPr>
              <a:t>diktaty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err="1" smtClean="0">
                <a:hlinkClick r:id="rId2"/>
              </a:rPr>
              <a:t>spust</a:t>
            </a:r>
            <a:r>
              <a:rPr lang="cs-CZ" sz="2400" dirty="0" smtClean="0">
                <a:hlinkClick r:id="rId2"/>
              </a:rPr>
              <a:t>&amp;</a:t>
            </a:r>
            <a:r>
              <a:rPr lang="cs-CZ" sz="2400" dirty="0" err="1" smtClean="0">
                <a:hlinkClick r:id="rId2"/>
              </a:rPr>
              <a:t>jmeno</a:t>
            </a:r>
            <a:r>
              <a:rPr lang="cs-CZ" sz="2400" dirty="0" smtClean="0">
                <a:hlinkClick r:id="rId2"/>
              </a:rPr>
              <a:t>_</a:t>
            </a:r>
            <a:r>
              <a:rPr lang="cs-CZ" sz="2400" dirty="0" err="1" smtClean="0">
                <a:hlinkClick r:id="rId2"/>
              </a:rPr>
              <a:t>diktatu</a:t>
            </a:r>
            <a:r>
              <a:rPr lang="cs-CZ" sz="2400" dirty="0" smtClean="0">
                <a:hlinkClick r:id="rId2"/>
              </a:rPr>
              <a:t>=z7_01_</a:t>
            </a:r>
            <a:r>
              <a:rPr lang="cs-CZ" sz="2400" dirty="0" err="1" smtClean="0">
                <a:hlinkClick r:id="rId2"/>
              </a:rPr>
              <a:t>Pob</a:t>
            </a:r>
            <a:r>
              <a:rPr lang="cs-CZ" sz="2400" dirty="0" smtClean="0">
                <a:hlinkClick r:id="rId2"/>
              </a:rPr>
              <a:t>%F8e%9E%ED%20St%F8edozemn%</a:t>
            </a:r>
            <a:r>
              <a:rPr lang="cs-CZ" sz="2400" dirty="0" err="1" smtClean="0">
                <a:hlinkClick r:id="rId2"/>
              </a:rPr>
              <a:t>EDho</a:t>
            </a:r>
            <a:r>
              <a:rPr lang="cs-CZ" sz="2400" dirty="0" smtClean="0">
                <a:hlinkClick r:id="rId2"/>
              </a:rPr>
              <a:t>%20mo%F8e.txt</a:t>
            </a:r>
            <a:endParaRPr lang="cs-CZ" sz="2400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Gabeguss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smtClean="0">
                <a:latin typeface="Times New Roman" pitchFamily="18" charset="0"/>
                <a:cs typeface="Times New Roman" pitchFamily="18" charset="0"/>
              </a:rPr>
              <a:t>[2012-02-</a:t>
            </a:r>
            <a:r>
              <a:rPr lang="cs-CZ" sz="1050" smtClean="0">
                <a:latin typeface="Times New Roman" pitchFamily="18" charset="0"/>
                <a:cs typeface="Times New Roman" pitchFamily="18" charset="0"/>
              </a:rPr>
              <a:t>07</a:t>
            </a:r>
            <a:r>
              <a:rPr lang="en-US" sz="105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050" smtClean="0">
                <a:latin typeface="Times New Roman" pitchFamily="18" charset="0"/>
                <a:cs typeface="Times New Roman" pitchFamily="18" charset="0"/>
              </a:rPr>
              <a:t>dostupné pod licencí Creative Commons na </a:t>
            </a: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cs-CZ" sz="1050" smtClean="0">
                <a:latin typeface="Times New Roman" pitchFamily="18" charset="0"/>
                <a:cs typeface="Times New Roman" pitchFamily="18" charset="0"/>
              </a:rPr>
              <a:t>: http://commons.wikimedia.org/wiki/File:MountainBachelorBrokenTopThreeSistersJuly2010.jpg?uselang=cs</a:t>
            </a:r>
            <a:endParaRPr lang="cs-CZ" sz="105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Obr. </a:t>
            </a:r>
            <a:r>
              <a:rPr lang="cs-CZ" sz="1050" smtClean="0">
                <a:latin typeface="Times New Roman" pitchFamily="18" charset="0"/>
                <a:cs typeface="Times New Roman" pitchFamily="18" charset="0"/>
              </a:rPr>
              <a:t>2 - Nic McPhee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http://commons.wikimedia.org/wiki/File:Mount_McKinley_Alaska_2.jpg?uselang=cs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3 - Hyrum K. Wright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http://commons.wikimedia.org/wiki/File:Kings_Peak_Close_Up.jpg?uselang=cs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4 - Joe Mabel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http://commons.wikimedia.org/wiki/File:Mt._Baker_National_Forest_aerial_01A.jpg?uselang=cs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5 - Cvmontuy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http://commons.wikimedia.org/wiki/File:Popocatepetl_pasodecortez_cut.JPG?uselang=cs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6 - AnimAlu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http://commons.wikimedia.org/wiki/File:Mojave_Rainbow2.jpg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7 - Jeff T. Alu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http://commons.wikimedia.org/wiki/File:Mojave_AftonCanyon.jpg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8 - Matthew Trump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http://commons.wikimedia.org/wiki/File:Mojave_desert_map.jpg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9 - Crux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http://commons.wikimedia.org/wiki/File:Great_Salt_Lake_Ufer.jpg?uselang=cs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10 - Crux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http://commons.wikimedia.org/wiki/File:Great_Salt_Lake_Wasatch2.jpg?uselang=cs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11 - Bobjgalindo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http://commons.wikimedia.org/wiki/File:SLCIceCrystals.jpg?uselang=cs</a:t>
            </a:r>
            <a:endParaRPr lang="es-ES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. 12 - 345Kai 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[2012-02-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http://commons.wikimedia.org/wiki/File:Aconcagua-g.jpg?uselang=cs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13 - Mariordo 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[2012-02-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http://commons.wikimedia.org/wiki/File:Chile_10_2007_Aconcagua_10_from_Santiago_airway.jpg?uselang=cs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14 - Yonatan Jacobi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http://commons.wikimedia.org/wiki/File:Huarazview.jpg?uselang=cs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15 - Renzocj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http://commons.wikimedia.org/wiki/File:Cristo_redentor.JPG?uselang=cs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16 - Smallchief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http://commons.wikimedia.org/wiki/File:Bison_at_tallgrass_prairie_preserve.jpg?uselang=cs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17 - Zereshk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http://commons.wikimedia.org/wiki/File:Corpus_villa.JPG?uselang=cs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18 - lubasi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[2012-02-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07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http://commons.wikimedia.org/wiki/File:Aerial_view_of_the_Amazon_Rainforest.jpg?uselang=cs</a:t>
            </a:r>
            <a:endParaRPr lang="es-ES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71538" y="1357298"/>
            <a:ext cx="7158037" cy="3643313"/>
          </a:xfrm>
        </p:spPr>
        <p:txBody>
          <a:bodyPr>
            <a:noAutofit/>
          </a:bodyPr>
          <a:lstStyle/>
          <a:p>
            <a:r>
              <a:rPr lang="cs-CZ" sz="6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Povrch Ameriky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14282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a)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00100" y="1142984"/>
            <a:ext cx="7158037" cy="642938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Zopakujte si: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42976" y="2500306"/>
            <a:ext cx="68580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Kordillery jsou pohoří</a:t>
            </a:r>
            <a:endParaRPr lang="cs-CZ" sz="2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sopečné</a:t>
            </a: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pásmové</a:t>
            </a: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vrásové</a:t>
            </a:r>
            <a:endParaRPr lang="cs-CZ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59632" y="332656"/>
            <a:ext cx="6139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sz="5400" b="1" cap="none" spc="0" smtClean="0">
                <a:ln/>
                <a:solidFill>
                  <a:schemeClr val="accent3"/>
                </a:solidFill>
                <a:effectLst/>
              </a:rPr>
              <a:t>Tichomořské pobřeží</a:t>
            </a:r>
            <a:endParaRPr lang="cs-CZ" sz="5400" b="1" cap="none" spc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1412776"/>
            <a:ext cx="883818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Kordillery (v Jižní Americe nazývané Andy) – nejdelší pevninské horské pásmo</a:t>
            </a:r>
          </a:p>
          <a:p>
            <a:endParaRPr lang="cs-CZ" smtClean="0">
              <a:latin typeface="Times New Roman" pitchFamily="18" charset="0"/>
              <a:cs typeface="Times New Roman" pitchFamily="18" charset="0"/>
            </a:endParaRPr>
          </a:p>
          <a:p>
            <a:endParaRPr lang="cs-CZ" smtClean="0">
              <a:latin typeface="Times New Roman" pitchFamily="18" charset="0"/>
              <a:cs typeface="Times New Roman" pitchFamily="18" charset="0"/>
            </a:endParaRPr>
          </a:p>
          <a:p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 descr="obr1_kordille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68960"/>
            <a:ext cx="9144000" cy="1911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404664"/>
            <a:ext cx="8403904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Severoamerické Kordillery</a:t>
            </a:r>
          </a:p>
          <a:p>
            <a:endParaRPr lang="cs-CZ" sz="4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široké, nižší, starší</a:t>
            </a:r>
          </a:p>
          <a:p>
            <a:pPr>
              <a:buFontTx/>
              <a:buChar char="-"/>
            </a:pPr>
            <a:endParaRPr lang="cs-CZ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několik horských pásem (najdi některá na mapě)</a:t>
            </a:r>
          </a:p>
          <a:p>
            <a:pPr>
              <a:buFontTx/>
              <a:buChar char="-"/>
            </a:pPr>
            <a:endParaRPr lang="cs-CZ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nejvyšší hora </a:t>
            </a:r>
            <a:r>
              <a:rPr lang="cs-CZ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enali</a:t>
            </a:r>
            <a:r>
              <a:rPr lang="cs-CZ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(od r. 2015, dříve </a:t>
            </a:r>
            <a:r>
              <a:rPr lang="cs-CZ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Mt</a:t>
            </a:r>
            <a:r>
              <a:rPr lang="cs-CZ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Mc</a:t>
            </a:r>
            <a:r>
              <a:rPr lang="cs-CZ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Kinley</a:t>
            </a:r>
            <a:r>
              <a:rPr lang="cs-CZ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- 6194 </a:t>
            </a:r>
            <a:r>
              <a:rPr lang="cs-CZ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m)</a:t>
            </a:r>
          </a:p>
          <a:p>
            <a:pPr>
              <a:buFontTx/>
              <a:buChar char="-"/>
            </a:pPr>
            <a:endParaRPr lang="cs-CZ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náhorní plošiny, pánve obklopené horami</a:t>
            </a:r>
          </a:p>
          <a:p>
            <a:endParaRPr lang="cs-CZ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málo vláhy =&gt; pouště, solná jezera, kaňony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179512" y="116632"/>
            <a:ext cx="4104456" cy="3240360"/>
            <a:chOff x="519236" y="116632"/>
            <a:chExt cx="3911450" cy="2880320"/>
          </a:xfrm>
        </p:grpSpPr>
        <p:pic>
          <p:nvPicPr>
            <p:cNvPr id="2" name="Obrázek 1" descr="obr2_mt_mckinley.jpg"/>
            <p:cNvPicPr>
              <a:picLocks noChangeAspect="1"/>
            </p:cNvPicPr>
            <p:nvPr/>
          </p:nvPicPr>
          <p:blipFill>
            <a:blip r:embed="rId2" cstate="print"/>
            <a:srcRect l="11111"/>
            <a:stretch>
              <a:fillRect/>
            </a:stretch>
          </p:blipFill>
          <p:spPr>
            <a:xfrm>
              <a:off x="587858" y="116632"/>
              <a:ext cx="3842828" cy="2880320"/>
            </a:xfrm>
            <a:prstGeom prst="rect">
              <a:avLst/>
            </a:prstGeom>
          </p:spPr>
        </p:pic>
        <p:sp>
          <p:nvSpPr>
            <p:cNvPr id="3" name="TextovéPole 2"/>
            <p:cNvSpPr txBox="1"/>
            <p:nvPr/>
          </p:nvSpPr>
          <p:spPr>
            <a:xfrm>
              <a:off x="519236" y="116632"/>
              <a:ext cx="17361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smtClean="0"/>
                <a:t>Obr. 2 – Mount McKinley</a:t>
              </a:r>
              <a:endParaRPr lang="cs-CZ" sz="1200"/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4211960" y="116632"/>
            <a:ext cx="4841358" cy="4104456"/>
            <a:chOff x="4499992" y="116632"/>
            <a:chExt cx="4481318" cy="3356992"/>
          </a:xfrm>
        </p:grpSpPr>
        <p:pic>
          <p:nvPicPr>
            <p:cNvPr id="5" name="Obrázek 4" descr="obr3_skalnate_hory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9992" y="116632"/>
              <a:ext cx="4475989" cy="3356992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6228184" y="116632"/>
              <a:ext cx="27531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smtClean="0"/>
                <a:t>Obr. 3 – Skalnaté hory (Rocky Mountains)</a:t>
              </a:r>
              <a:endParaRPr lang="cs-CZ" sz="1200"/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179512" y="3068960"/>
            <a:ext cx="5289233" cy="3510728"/>
            <a:chOff x="107503" y="3140968"/>
            <a:chExt cx="5289233" cy="3510728"/>
          </a:xfrm>
        </p:grpSpPr>
        <p:pic>
          <p:nvPicPr>
            <p:cNvPr id="8" name="Obrázek 7" descr="obr4_kaskadove_pohori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503" y="3140968"/>
              <a:ext cx="5289233" cy="3510728"/>
            </a:xfrm>
            <a:prstGeom prst="rect">
              <a:avLst/>
            </a:prstGeom>
          </p:spPr>
        </p:pic>
        <p:sp>
          <p:nvSpPr>
            <p:cNvPr id="9" name="TextovéPole 8"/>
            <p:cNvSpPr txBox="1"/>
            <p:nvPr/>
          </p:nvSpPr>
          <p:spPr>
            <a:xfrm>
              <a:off x="107504" y="3140968"/>
              <a:ext cx="18113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smtClean="0"/>
                <a:t>Obr. 4 – Kaskádové pohoří</a:t>
              </a:r>
              <a:endParaRPr lang="cs-CZ" sz="1200"/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4039838" y="3861048"/>
            <a:ext cx="5104162" cy="2762627"/>
            <a:chOff x="4039838" y="3140967"/>
            <a:chExt cx="5104162" cy="2762627"/>
          </a:xfrm>
        </p:grpSpPr>
        <p:pic>
          <p:nvPicPr>
            <p:cNvPr id="11" name="Obrázek 10" descr="obr5_popocatepet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9838" y="3140967"/>
              <a:ext cx="5104161" cy="2762627"/>
            </a:xfrm>
            <a:prstGeom prst="rect">
              <a:avLst/>
            </a:prstGeom>
          </p:spPr>
        </p:pic>
        <p:sp>
          <p:nvSpPr>
            <p:cNvPr id="12" name="TextovéPole 11"/>
            <p:cNvSpPr txBox="1"/>
            <p:nvPr/>
          </p:nvSpPr>
          <p:spPr>
            <a:xfrm>
              <a:off x="7642948" y="3140968"/>
              <a:ext cx="15010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smtClean="0"/>
                <a:t>Obr. 5 - Popocatépetl</a:t>
              </a:r>
              <a:endParaRPr lang="cs-CZ" sz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r7_slot_cany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789040"/>
            <a:ext cx="4463103" cy="2951227"/>
          </a:xfrm>
          <a:prstGeom prst="rect">
            <a:avLst/>
          </a:prstGeom>
        </p:spPr>
      </p:pic>
      <p:pic>
        <p:nvPicPr>
          <p:cNvPr id="4" name="Obrázek 3" descr="obr8_mohavska_ma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9592" y="116632"/>
            <a:ext cx="4320480" cy="3600400"/>
          </a:xfrm>
          <a:prstGeom prst="rect">
            <a:avLst/>
          </a:prstGeom>
        </p:spPr>
      </p:pic>
      <p:grpSp>
        <p:nvGrpSpPr>
          <p:cNvPr id="8" name="Skupina 7"/>
          <p:cNvGrpSpPr/>
          <p:nvPr/>
        </p:nvGrpSpPr>
        <p:grpSpPr>
          <a:xfrm>
            <a:off x="107504" y="116632"/>
            <a:ext cx="4434468" cy="6624736"/>
            <a:chOff x="0" y="0"/>
            <a:chExt cx="4613980" cy="6858000"/>
          </a:xfrm>
        </p:grpSpPr>
        <p:pic>
          <p:nvPicPr>
            <p:cNvPr id="2" name="Obrázek 1" descr="obr6_mohavska_poust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4613980" cy="6858000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107504" y="116632"/>
              <a:ext cx="1729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smtClean="0"/>
                <a:t>Obr. 6 – Mohavská poušť</a:t>
              </a:r>
              <a:endParaRPr lang="cs-CZ" sz="1200"/>
            </a:p>
          </p:txBody>
        </p:sp>
      </p:grpSp>
      <p:sp>
        <p:nvSpPr>
          <p:cNvPr id="6" name="TextovéPole 5"/>
          <p:cNvSpPr txBox="1"/>
          <p:nvPr/>
        </p:nvSpPr>
        <p:spPr>
          <a:xfrm>
            <a:off x="4572000" y="3789040"/>
            <a:ext cx="2639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7 – Slot Canyon v Mohavské poušti</a:t>
            </a:r>
            <a:endParaRPr lang="cs-CZ" sz="1200"/>
          </a:p>
        </p:txBody>
      </p:sp>
      <p:sp>
        <p:nvSpPr>
          <p:cNvPr id="7" name="TextovéPole 6"/>
          <p:cNvSpPr txBox="1"/>
          <p:nvPr/>
        </p:nvSpPr>
        <p:spPr>
          <a:xfrm>
            <a:off x="4716016" y="3429000"/>
            <a:ext cx="557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8</a:t>
            </a:r>
            <a:endParaRPr lang="cs-CZ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11_solne_jezero_krystaly.jpg"/>
          <p:cNvPicPr>
            <a:picLocks noChangeAspect="1"/>
          </p:cNvPicPr>
          <p:nvPr/>
        </p:nvPicPr>
        <p:blipFill>
          <a:blip r:embed="rId2" cstate="print"/>
          <a:srcRect t="7350" b="16001"/>
          <a:stretch>
            <a:fillRect/>
          </a:stretch>
        </p:blipFill>
        <p:spPr>
          <a:xfrm>
            <a:off x="1403648" y="2870176"/>
            <a:ext cx="6538076" cy="3987824"/>
          </a:xfrm>
          <a:prstGeom prst="rect">
            <a:avLst/>
          </a:prstGeom>
        </p:spPr>
      </p:pic>
      <p:pic>
        <p:nvPicPr>
          <p:cNvPr id="2" name="Obrázek 1" descr="obr9_solne_jeze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7" cy="3068960"/>
          </a:xfrm>
          <a:prstGeom prst="rect">
            <a:avLst/>
          </a:prstGeom>
        </p:spPr>
      </p:pic>
      <p:pic>
        <p:nvPicPr>
          <p:cNvPr id="3" name="Obrázek 2" descr="obr10_velke_solne_jeze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4606321" cy="306896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0" y="0"/>
            <a:ext cx="18226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9 – Velké solné jezero</a:t>
            </a:r>
            <a:endParaRPr lang="cs-CZ" sz="1200"/>
          </a:p>
        </p:txBody>
      </p:sp>
      <p:sp>
        <p:nvSpPr>
          <p:cNvPr id="6" name="TextovéPole 5"/>
          <p:cNvSpPr txBox="1"/>
          <p:nvPr/>
        </p:nvSpPr>
        <p:spPr>
          <a:xfrm>
            <a:off x="8508313" y="3068960"/>
            <a:ext cx="635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10</a:t>
            </a:r>
            <a:endParaRPr lang="cs-CZ" sz="1200"/>
          </a:p>
        </p:txBody>
      </p:sp>
      <p:sp>
        <p:nvSpPr>
          <p:cNvPr id="7" name="TextovéPole 6"/>
          <p:cNvSpPr txBox="1"/>
          <p:nvPr/>
        </p:nvSpPr>
        <p:spPr>
          <a:xfrm>
            <a:off x="1403648" y="3068960"/>
            <a:ext cx="16317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11 – solné krystaly</a:t>
            </a:r>
            <a:endParaRPr lang="cs-CZ"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3">
                <a:lumMod val="75000"/>
                <a:alpha val="62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980728"/>
            <a:ext cx="763284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Andy</a:t>
            </a:r>
          </a:p>
          <a:p>
            <a:endParaRPr lang="cs-CZ" sz="48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úzké, vysoké, mladší</a:t>
            </a:r>
          </a:p>
          <a:p>
            <a:pPr>
              <a:buFontTx/>
              <a:buChar char="-"/>
            </a:pPr>
            <a:endParaRPr lang="cs-CZ" sz="28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nejvyšší hora Aconcagua (6959 m</a:t>
            </a: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– nejvyšší hora   </a:t>
            </a:r>
          </a:p>
          <a:p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celé Ameriky</a:t>
            </a:r>
            <a:endParaRPr lang="cs-CZ" sz="28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cs-CZ" sz="28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jižní okraj – Patagonie – činnost ledovců =&gt; </a:t>
            </a:r>
          </a:p>
          <a:p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zálivy, fjordy, ostrovy</a:t>
            </a:r>
          </a:p>
          <a:p>
            <a:endParaRPr lang="cs-CZ" sz="28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aktivní sopečná činnost</a:t>
            </a:r>
            <a:endParaRPr lang="cs-CZ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8737</TotalTime>
  <Words>755</Words>
  <Application>Microsoft Office PowerPoint</Application>
  <PresentationFormat>Předvádění na obrazovce (4:3)</PresentationFormat>
  <Paragraphs>102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Motiv sady Office</vt:lpstr>
      <vt:lpstr>Aspekt</vt:lpstr>
      <vt:lpstr>Snímek 1</vt:lpstr>
      <vt:lpstr>Povrch Ameriky</vt:lpstr>
      <vt:lpstr>Zopakujte si: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UKAŽ NA MAPĚ</vt:lpstr>
      <vt:lpstr>OTÁZKY K OPAKOVÁNÍ</vt:lpstr>
      <vt:lpstr>POUŽITÉ ZDROJE</vt:lpstr>
      <vt:lpstr>POUŽITÉ ZDROJE</vt:lpstr>
    </vt:vector>
  </TitlesOfParts>
  <Company>Windows Xp Ultimate 2008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Pobřeží Středozemního moře</dc:title>
  <dc:creator>pavlja</dc:creator>
  <cp:lastModifiedBy>Yana</cp:lastModifiedBy>
  <cp:revision>475</cp:revision>
  <dcterms:created xsi:type="dcterms:W3CDTF">2011-09-10T14:06:04Z</dcterms:created>
  <dcterms:modified xsi:type="dcterms:W3CDTF">2016-02-23T20:22:53Z</dcterms:modified>
</cp:coreProperties>
</file>