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6"/>
  </p:notesMasterIdLst>
  <p:handoutMasterIdLst>
    <p:handoutMasterId r:id="rId17"/>
  </p:handoutMasterIdLst>
  <p:sldIdLst>
    <p:sldId id="274" r:id="rId3"/>
    <p:sldId id="256" r:id="rId4"/>
    <p:sldId id="259" r:id="rId5"/>
    <p:sldId id="299" r:id="rId6"/>
    <p:sldId id="300" r:id="rId7"/>
    <p:sldId id="316" r:id="rId8"/>
    <p:sldId id="310" r:id="rId9"/>
    <p:sldId id="311" r:id="rId10"/>
    <p:sldId id="317" r:id="rId11"/>
    <p:sldId id="318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00FF"/>
    <a:srgbClr val="99FF66"/>
    <a:srgbClr val="FFFFCC"/>
    <a:srgbClr val="CCCCFF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6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12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C5B4D-D328-4681-B0DC-5C164F03A64A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4DE6A-C619-4276-8794-72F0860DAF3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485E5-2ACF-4AAD-9354-F7CF9E63EB0A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7F93A-CC6F-41E8-826A-03338B187F9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2B7974-C0A7-406A-A524-E82E198FFE10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428604"/>
            <a:ext cx="80010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Autor: Mgr. Jana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Pavlůsková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Datum: březen 2012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Ročník: 7.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oblast: Člověk a příroda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obor: Zeměpis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Tematický okruh: Zeměpis světadílů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Téma: Země Jižního rohu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Anotace: Prezentace určená jako výklad k učivu o přírodních a 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socioekonomických podmínkách zemí Jižního rohu.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Materiál je doplněn množstvím fotografií, shrnutím ve  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formě otázek k opakování a odkazem na interaktivní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test k procvičení.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42910" y="500042"/>
            <a:ext cx="2694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ARGENTINA</a:t>
            </a:r>
            <a:endParaRPr lang="cs-CZ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14348" y="1071546"/>
            <a:ext cx="72152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druhá největší země Jižní Ameriky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pampy na severu přeměněné na lány pšenice a pastviny (hovězí dobytek)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Patagonie  - chov ovcí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východní svahy And – pěstování ovoce (víno)</a:t>
            </a:r>
          </a:p>
          <a:p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- 90 % Argentinců je evropského původu, především španělského, německého, francouzského a italského. Kromě nich tvoří také významný podíl Japonci a Korejci.</a:t>
            </a:r>
          </a:p>
          <a:p>
            <a:r>
              <a:rPr lang="cs-CZ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Nejznámějším argentinským tancem je pravděpodobně tango.</a:t>
            </a:r>
            <a:endParaRPr lang="cs-CZ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714348" y="3357562"/>
            <a:ext cx="2214578" cy="3063081"/>
            <a:chOff x="714348" y="3357562"/>
            <a:chExt cx="2214578" cy="3063081"/>
          </a:xfrm>
        </p:grpSpPr>
        <p:pic>
          <p:nvPicPr>
            <p:cNvPr id="4" name="Obrázek 3" descr="obr13_tango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5786" y="3357562"/>
              <a:ext cx="2143140" cy="2857520"/>
            </a:xfrm>
            <a:prstGeom prst="rect">
              <a:avLst/>
            </a:prstGeom>
          </p:spPr>
        </p:pic>
        <p:sp>
          <p:nvSpPr>
            <p:cNvPr id="7" name="TextovéPole 6"/>
            <p:cNvSpPr txBox="1"/>
            <p:nvPr/>
          </p:nvSpPr>
          <p:spPr>
            <a:xfrm>
              <a:off x="714348" y="6143644"/>
              <a:ext cx="6458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13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6643702" y="3143248"/>
            <a:ext cx="2286000" cy="3277395"/>
            <a:chOff x="6643702" y="3143248"/>
            <a:chExt cx="2286000" cy="3277395"/>
          </a:xfrm>
        </p:grpSpPr>
        <p:pic>
          <p:nvPicPr>
            <p:cNvPr id="5" name="Obrázek 4" descr="obr14_tango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3702" y="3143248"/>
              <a:ext cx="2286000" cy="3048000"/>
            </a:xfrm>
            <a:prstGeom prst="rect">
              <a:avLst/>
            </a:prstGeom>
          </p:spPr>
        </p:pic>
        <p:sp>
          <p:nvSpPr>
            <p:cNvPr id="8" name="TextovéPole 7"/>
            <p:cNvSpPr txBox="1"/>
            <p:nvPr/>
          </p:nvSpPr>
          <p:spPr>
            <a:xfrm>
              <a:off x="6643702" y="6143644"/>
              <a:ext cx="6458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14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3000364" y="3571876"/>
            <a:ext cx="3548066" cy="2920205"/>
            <a:chOff x="3000364" y="3571876"/>
            <a:chExt cx="3548066" cy="2920205"/>
          </a:xfrm>
        </p:grpSpPr>
        <p:pic>
          <p:nvPicPr>
            <p:cNvPr id="6" name="Obrázek 5" descr="obr15_tango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00364" y="3571876"/>
              <a:ext cx="3548066" cy="2661050"/>
            </a:xfrm>
            <a:prstGeom prst="rect">
              <a:avLst/>
            </a:prstGeom>
          </p:spPr>
        </p:pic>
        <p:sp>
          <p:nvSpPr>
            <p:cNvPr id="9" name="TextovéPole 8"/>
            <p:cNvSpPr txBox="1"/>
            <p:nvPr/>
          </p:nvSpPr>
          <p:spPr>
            <a:xfrm>
              <a:off x="3000364" y="6215082"/>
              <a:ext cx="6458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15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26_mapa_pozad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6732"/>
          </a:xfrm>
          <a:prstGeom prst="rect">
            <a:avLst/>
          </a:prstGeom>
          <a:ln>
            <a:noFill/>
          </a:ln>
          <a:effectLst/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UKAŽ NA MAPĚ</a:t>
            </a:r>
            <a:endParaRPr lang="cs-CZ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Chile, Argentina, Uruguay, Paraguay</a:t>
            </a:r>
          </a:p>
          <a:p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Atacama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, La plata,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Paraná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, Aconcagua, Patagonie, Ohňová země, Velikonoční ostrov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OTÁZKY K OPAKOVÁNÍ</a:t>
            </a:r>
            <a:endParaRPr lang="cs-CZ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200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Popiš přírodní podmínky států Jižního rohu (povrch, podnebí, přírodní krajiny, vodstvo).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Který stát je zajímavý poměrem šířky a délky?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Který stát je po Brazílii v jižní Americe největší?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Který tanec je charakteristický pro Argentinu?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Jak se jmenuje společné ústí řek Uruguay a </a:t>
            </a:r>
            <a:r>
              <a:rPr lang="cs-CZ" sz="2900" dirty="0" err="1" smtClean="0">
                <a:latin typeface="Times New Roman" pitchFamily="18" charset="0"/>
                <a:cs typeface="Times New Roman" pitchFamily="18" charset="0"/>
              </a:rPr>
              <a:t>Paraná</a:t>
            </a:r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Charakterizuj hospodářství Chile a Argentiny.</a:t>
            </a: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2900" b="1" dirty="0" smtClean="0">
                <a:latin typeface="Times New Roman" pitchFamily="18" charset="0"/>
                <a:cs typeface="Times New Roman" pitchFamily="18" charset="0"/>
              </a:rPr>
              <a:t>PROCVIČTE SE V TESTÍKU</a:t>
            </a:r>
          </a:p>
          <a:p>
            <a:r>
              <a:rPr lang="cs-CZ" sz="2400" dirty="0" smtClean="0"/>
              <a:t>http://www.</a:t>
            </a:r>
            <a:r>
              <a:rPr lang="cs-CZ" sz="2400" dirty="0" err="1" smtClean="0"/>
              <a:t>zcsol.cz</a:t>
            </a:r>
            <a:r>
              <a:rPr lang="cs-CZ" sz="2400" dirty="0" smtClean="0"/>
              <a:t>/zaklad/testy/</a:t>
            </a:r>
            <a:r>
              <a:rPr lang="cs-CZ" sz="2400" dirty="0" err="1" smtClean="0"/>
              <a:t>form.php</a:t>
            </a:r>
            <a:r>
              <a:rPr lang="cs-CZ" sz="2400" dirty="0" smtClean="0"/>
              <a:t>?&amp;</a:t>
            </a:r>
            <a:r>
              <a:rPr lang="cs-CZ" sz="2400" dirty="0" err="1" smtClean="0"/>
              <a:t>jmeno</a:t>
            </a:r>
            <a:r>
              <a:rPr lang="cs-CZ" sz="2400" dirty="0" smtClean="0"/>
              <a:t>_testu=../../zaklad/</a:t>
            </a:r>
            <a:r>
              <a:rPr lang="cs-CZ" sz="2400" dirty="0" err="1" smtClean="0"/>
              <a:t>stranky</a:t>
            </a:r>
            <a:r>
              <a:rPr lang="cs-CZ" sz="2400" dirty="0" smtClean="0"/>
              <a:t>_</a:t>
            </a:r>
            <a:r>
              <a:rPr lang="cs-CZ" sz="2400" dirty="0" err="1" smtClean="0"/>
              <a:t>predmetu</a:t>
            </a:r>
            <a:r>
              <a:rPr lang="cs-CZ" sz="2400" dirty="0" smtClean="0"/>
              <a:t>/</a:t>
            </a:r>
            <a:r>
              <a:rPr lang="cs-CZ" sz="2400" dirty="0" err="1" smtClean="0"/>
              <a:t>zadani</a:t>
            </a:r>
            <a:r>
              <a:rPr lang="cs-CZ" sz="2400" dirty="0" smtClean="0"/>
              <a:t>_testu/z7_14_</a:t>
            </a:r>
            <a:r>
              <a:rPr lang="cs-CZ" sz="2400" dirty="0" err="1" smtClean="0"/>
              <a:t>jizni</a:t>
            </a:r>
            <a:r>
              <a:rPr lang="cs-CZ" sz="2400" dirty="0" smtClean="0"/>
              <a:t>_roh.</a:t>
            </a:r>
            <a:r>
              <a:rPr lang="cs-CZ" sz="2400" dirty="0" err="1" smtClean="0"/>
              <a:t>txt</a:t>
            </a:r>
            <a:r>
              <a:rPr lang="cs-CZ" sz="2400" dirty="0" smtClean="0"/>
              <a:t>&amp;</a:t>
            </a:r>
            <a:r>
              <a:rPr lang="cs-CZ" sz="2400" dirty="0" err="1" smtClean="0"/>
              <a:t>img</a:t>
            </a:r>
            <a:r>
              <a:rPr lang="cs-CZ" sz="2400" dirty="0" smtClean="0"/>
              <a:t>_</a:t>
            </a:r>
            <a:r>
              <a:rPr lang="cs-CZ" sz="2400" dirty="0" err="1" smtClean="0"/>
              <a:t>adr</a:t>
            </a:r>
            <a:r>
              <a:rPr lang="cs-CZ" sz="2400" dirty="0" smtClean="0"/>
              <a:t>=../</a:t>
            </a:r>
            <a:r>
              <a:rPr lang="cs-CZ" sz="2400" dirty="0" err="1" smtClean="0"/>
              <a:t>stranky</a:t>
            </a:r>
            <a:r>
              <a:rPr lang="cs-CZ" sz="2400" dirty="0" smtClean="0"/>
              <a:t>_</a:t>
            </a:r>
            <a:r>
              <a:rPr lang="cs-CZ" sz="2400" dirty="0" err="1" smtClean="0"/>
              <a:t>predmetu</a:t>
            </a:r>
            <a:r>
              <a:rPr lang="cs-CZ" sz="2400" dirty="0" smtClean="0"/>
              <a:t>/</a:t>
            </a:r>
            <a:r>
              <a:rPr lang="cs-CZ" sz="2400" dirty="0" err="1" smtClean="0"/>
              <a:t>zadani</a:t>
            </a:r>
            <a:r>
              <a:rPr lang="cs-CZ" sz="2400" dirty="0" smtClean="0"/>
              <a:t>_testu/z7_14_</a:t>
            </a:r>
            <a:r>
              <a:rPr lang="cs-CZ" sz="2400" dirty="0" err="1" smtClean="0"/>
              <a:t>jizni</a:t>
            </a:r>
            <a:r>
              <a:rPr lang="cs-CZ" sz="2400" smtClean="0"/>
              <a:t>_roh&amp;vymazat=ano</a:t>
            </a:r>
            <a:endParaRPr lang="cs-CZ" sz="2400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Haylli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[2012-0</a:t>
            </a: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3-01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05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5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http://commons.wikimedia.org/wiki/File:Southamerica-political-blank-01.png?uselang=cs</a:t>
            </a:r>
          </a:p>
          <a:p>
            <a:pPr>
              <a:buNone/>
            </a:pP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Obr. 2 - </a:t>
            </a:r>
            <a:r>
              <a:rPr lang="cs-CZ" sz="1050" dirty="0" err="1" smtClean="0">
                <a:latin typeface="Times New Roman" pitchFamily="18" charset="0"/>
                <a:cs typeface="Times New Roman" pitchFamily="18" charset="0"/>
              </a:rPr>
              <a:t>Chiton</a:t>
            </a: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50" dirty="0" err="1" smtClean="0">
                <a:latin typeface="Times New Roman" pitchFamily="18" charset="0"/>
                <a:cs typeface="Times New Roman" pitchFamily="18" charset="0"/>
              </a:rPr>
              <a:t>magnificus</a:t>
            </a: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3-25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http://commons.wikimedia.org/wiki/File:Atacamadesertmap.jpg?uselang=cs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3 -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Smcmurtrey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3-25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http://commons.wikimedia.org/wiki/File:AtacamValley.jpg?uselang=cs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4 -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Javier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Rubilar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3-25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http://commons.wikimedia.org/wiki/File:Desierto_florido.jpg?uselang=cs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5 -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Luca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Galuzzi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3-25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http://commons.wikimedia.org/wiki/File:Vicu%C3%B1a_Vigogne_El_Tatio_4200m_Chile_Luca_Galuzzi_2006.jpg?uselang=cs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6 -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Dixjonny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3-25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http://commons.wikimedia.org/wiki/File:Caldera.JPG?uselang=cs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7 -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James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Cadwell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3-25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http://commons.wikimedia.org/wiki/File:Patagonian_plains_argentina.jpg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8 -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Cadaverexquisito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3-25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http://commons.wikimedia.org/wiki/File:Mirador_del_R%C3%ADo_Azul.jpg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9 -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Antofaya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Expeditions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3-25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http://commons.wikimedia.org/wiki/File:San_Quintin_Glacier_1.jpg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10 -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Jacques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Descloitres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3-25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http://commons.wikimedia.org/wiki/File:River_Plate.jpg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11 - Beatrice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Murch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3-25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http://commons.wikimedia.org/wiki/File:Mar_revuelto_en_Montevideo.jpg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12 -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Slawojar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3-25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http://commons.wikimedia.org/wiki/File:ChileRegions.png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13 -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Anouchka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Unel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Murch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3-25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Free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Art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License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http://commons.wikimedia.org/wiki/File:Tango_au01.JPG?uselang=cs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14 - Christian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Aastrup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3-25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http://commons.wikimedia.org/wiki/File:Tango_dancers_posing.jpg?uselang=cs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15 -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Chmouel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3-25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GNU Free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Documentation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License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http://commons.wikimedia.org/wiki/File:Tango_%281%29.jpg?uselang=cs</a:t>
            </a:r>
          </a:p>
          <a:p>
            <a:pPr>
              <a:buNone/>
            </a:pPr>
            <a:endParaRPr lang="es-ES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71538" y="1357298"/>
            <a:ext cx="7158037" cy="3643313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Země Jižního rohu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14282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a)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00100" y="1142984"/>
            <a:ext cx="7158037" cy="642938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Zopakujte si: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42976" y="2500306"/>
            <a:ext cx="68580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 Plata je společné ústí řek</a:t>
            </a:r>
          </a:p>
          <a:p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Paraguay a Amazonka</a:t>
            </a: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Paraná</a:t>
            </a: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Uruguay</a:t>
            </a: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Uruguay a Paraguay</a:t>
            </a:r>
            <a:endParaRPr lang="cs-CZ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_map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15225"/>
            <a:ext cx="4180520" cy="674277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500694" y="285728"/>
            <a:ext cx="3357586" cy="3231654"/>
          </a:xfrm>
          <a:prstGeom prst="rect">
            <a:avLst/>
          </a:prstGeom>
          <a:solidFill>
            <a:srgbClr val="99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Chile –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Santiago de Chile</a:t>
            </a:r>
          </a:p>
          <a:p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Argentina –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Buenos Aires</a:t>
            </a:r>
          </a:p>
          <a:p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Jméno země je odvozeno od latinského </a:t>
            </a:r>
            <a:r>
              <a:rPr lang="cs-CZ" sz="1600" b="1" i="1" dirty="0" err="1" smtClean="0">
                <a:latin typeface="Times New Roman" pitchFamily="18" charset="0"/>
                <a:cs typeface="Times New Roman" pitchFamily="18" charset="0"/>
              </a:rPr>
              <a:t>argentum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— stříbro, protože když se první Evropané setkali s domorodými obyvateli, dostali od nich darem předměty vyrobené ze stříbra.</a:t>
            </a:r>
          </a:p>
          <a:p>
            <a:endParaRPr lang="cs-CZ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Paraguay –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Asunción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Uruguay -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Montevideo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 rot="16656298">
            <a:off x="1184016" y="3837418"/>
            <a:ext cx="630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Chile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 rot="16898157">
            <a:off x="1879865" y="3923116"/>
            <a:ext cx="10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Argentina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928926" y="4214818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Uruguay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 rot="2579991">
            <a:off x="2419219" y="3035629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Paraguay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7158" y="142852"/>
            <a:ext cx="842968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POVRCH</a:t>
            </a:r>
            <a:endParaRPr lang="cs-CZ" sz="3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Andy</a:t>
            </a:r>
            <a:endParaRPr lang="cs-CZ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zasahují na území </a:t>
            </a: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Chile a Argentiny</a:t>
            </a:r>
          </a:p>
          <a:p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nejvyšší hora</a:t>
            </a: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Aconcagua</a:t>
            </a:r>
            <a:endParaRPr lang="cs-CZ" sz="3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Poušť </a:t>
            </a:r>
            <a:r>
              <a:rPr lang="cs-CZ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Atacama</a:t>
            </a:r>
            <a:endParaRPr lang="cs-CZ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nejsušší poušť na Zemi</a:t>
            </a:r>
            <a:endParaRPr lang="cs-CZ" sz="3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Patagonie</a:t>
            </a:r>
            <a:endParaRPr lang="cs-CZ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 severozápadě ji ohraničují Andy, na severu řeka </a:t>
            </a:r>
            <a:r>
              <a:rPr lang="cs-CZ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Río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Colorado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Většina Patagonie náleží Argentině, zbytek Chile.</a:t>
            </a:r>
          </a:p>
          <a:p>
            <a:r>
              <a:rPr lang="cs-CZ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Ohňová země</a:t>
            </a:r>
          </a:p>
          <a:p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Ohňovou zemi objevil v roce 1520 </a:t>
            </a:r>
            <a:r>
              <a:rPr lang="cs-CZ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Fernão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cs-CZ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Magalhães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 pojmenoval ji podle ohňů, které uviděl v noci na ostrovech. Od roku 1881 je Ohňová země rozdělena mezi Argentinu a Chile.</a:t>
            </a:r>
          </a:p>
          <a:p>
            <a:r>
              <a:rPr lang="cs-CZ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Laplatská nížina</a:t>
            </a:r>
            <a:endParaRPr lang="cs-CZ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kupina 15"/>
          <p:cNvGrpSpPr/>
          <p:nvPr/>
        </p:nvGrpSpPr>
        <p:grpSpPr>
          <a:xfrm>
            <a:off x="214282" y="428604"/>
            <a:ext cx="2552707" cy="4046574"/>
            <a:chOff x="214282" y="428604"/>
            <a:chExt cx="2552707" cy="4046574"/>
          </a:xfrm>
        </p:grpSpPr>
        <p:pic>
          <p:nvPicPr>
            <p:cNvPr id="2" name="Obrázek 1" descr="obr2_atacamamap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4282" y="428604"/>
              <a:ext cx="2552707" cy="4046574"/>
            </a:xfrm>
            <a:prstGeom prst="rect">
              <a:avLst/>
            </a:prstGeom>
          </p:spPr>
        </p:pic>
        <p:sp>
          <p:nvSpPr>
            <p:cNvPr id="7" name="TextovéPole 6"/>
            <p:cNvSpPr txBox="1"/>
            <p:nvPr/>
          </p:nvSpPr>
          <p:spPr>
            <a:xfrm>
              <a:off x="285720" y="3929066"/>
              <a:ext cx="568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2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2071670" y="642918"/>
            <a:ext cx="4073075" cy="2777329"/>
            <a:chOff x="2285984" y="214290"/>
            <a:chExt cx="4073075" cy="2777329"/>
          </a:xfrm>
        </p:grpSpPr>
        <p:pic>
          <p:nvPicPr>
            <p:cNvPr id="3" name="Obrázek 2" descr="obr3_atacama_udoli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7422" y="214290"/>
              <a:ext cx="4001637" cy="2506025"/>
            </a:xfrm>
            <a:prstGeom prst="rect">
              <a:avLst/>
            </a:prstGeom>
          </p:spPr>
        </p:pic>
        <p:sp>
          <p:nvSpPr>
            <p:cNvPr id="8" name="TextovéPole 7"/>
            <p:cNvSpPr txBox="1"/>
            <p:nvPr/>
          </p:nvSpPr>
          <p:spPr>
            <a:xfrm>
              <a:off x="2285984" y="2714620"/>
              <a:ext cx="16280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Obr. 3 – údolí </a:t>
              </a:r>
              <a:r>
                <a:rPr lang="cs-CZ" sz="12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Atacamy</a:t>
              </a:r>
              <a:endParaRPr lang="cs-CZ" dirty="0"/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214282" y="4286256"/>
            <a:ext cx="3119438" cy="2277263"/>
            <a:chOff x="1643042" y="4071942"/>
            <a:chExt cx="3119438" cy="2277263"/>
          </a:xfrm>
        </p:grpSpPr>
        <p:pic>
          <p:nvPicPr>
            <p:cNvPr id="5" name="Obrázek 4" descr="obr5_vicuna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14480" y="4071942"/>
              <a:ext cx="3048000" cy="2030730"/>
            </a:xfrm>
            <a:prstGeom prst="rect">
              <a:avLst/>
            </a:prstGeom>
          </p:spPr>
        </p:pic>
        <p:sp>
          <p:nvSpPr>
            <p:cNvPr id="10" name="TextovéPole 9"/>
            <p:cNvSpPr txBox="1"/>
            <p:nvPr/>
          </p:nvSpPr>
          <p:spPr>
            <a:xfrm>
              <a:off x="1643042" y="6072206"/>
              <a:ext cx="14746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Obr. 5 – lama </a:t>
              </a:r>
              <a:r>
                <a:rPr lang="cs-CZ" sz="12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vicuña</a:t>
              </a:r>
              <a:endParaRPr lang="cs-CZ" dirty="0"/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3500430" y="3571876"/>
            <a:ext cx="3809995" cy="3134519"/>
            <a:chOff x="2214546" y="3357562"/>
            <a:chExt cx="3809995" cy="3134519"/>
          </a:xfrm>
        </p:grpSpPr>
        <p:pic>
          <p:nvPicPr>
            <p:cNvPr id="6" name="Obrázek 5" descr="obr6_puerto_de_caldera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14546" y="3357562"/>
              <a:ext cx="3809995" cy="2857496"/>
            </a:xfrm>
            <a:prstGeom prst="rect">
              <a:avLst/>
            </a:prstGeom>
          </p:spPr>
        </p:pic>
        <p:sp>
          <p:nvSpPr>
            <p:cNvPr id="11" name="TextovéPole 10"/>
            <p:cNvSpPr txBox="1"/>
            <p:nvPr/>
          </p:nvSpPr>
          <p:spPr>
            <a:xfrm>
              <a:off x="2214546" y="6215082"/>
              <a:ext cx="18288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Obr. 6 – </a:t>
              </a:r>
              <a:r>
                <a:rPr lang="cs-CZ" sz="12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Puerto</a:t>
              </a:r>
              <a:r>
                <a:rPr lang="cs-CZ" sz="1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de </a:t>
              </a:r>
              <a:r>
                <a:rPr lang="cs-CZ" sz="12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Caldera</a:t>
              </a:r>
              <a:endParaRPr lang="cs-CZ" dirty="0"/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5572132" y="1357299"/>
            <a:ext cx="3357554" cy="2857520"/>
            <a:chOff x="4786314" y="214290"/>
            <a:chExt cx="4000496" cy="3205957"/>
          </a:xfrm>
        </p:grpSpPr>
        <p:sp>
          <p:nvSpPr>
            <p:cNvPr id="9" name="TextovéPole 8"/>
            <p:cNvSpPr txBox="1"/>
            <p:nvPr/>
          </p:nvSpPr>
          <p:spPr>
            <a:xfrm>
              <a:off x="4786314" y="3143248"/>
              <a:ext cx="17915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Obr. 4 – květena </a:t>
              </a:r>
              <a:r>
                <a:rPr lang="cs-CZ" sz="12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Atacamy</a:t>
              </a:r>
              <a:endParaRPr lang="cs-CZ" dirty="0"/>
            </a:p>
          </p:txBody>
        </p:sp>
        <p:pic>
          <p:nvPicPr>
            <p:cNvPr id="4" name="Obrázek 3" descr="obr4_atacama_flora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57752" y="214290"/>
              <a:ext cx="3929058" cy="2946794"/>
            </a:xfrm>
            <a:prstGeom prst="rect">
              <a:avLst/>
            </a:prstGeom>
          </p:spPr>
        </p:pic>
      </p:grpSp>
      <p:sp>
        <p:nvSpPr>
          <p:cNvPr id="17" name="Obdélník 16"/>
          <p:cNvSpPr/>
          <p:nvPr/>
        </p:nvSpPr>
        <p:spPr>
          <a:xfrm>
            <a:off x="6143636" y="428604"/>
            <a:ext cx="26901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Atacama</a:t>
            </a:r>
            <a:endParaRPr lang="cs-CZ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1472" y="357166"/>
            <a:ext cx="82153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PODNEBÍ A PŘÍRODNÍ KRAJINY</a:t>
            </a:r>
          </a:p>
          <a:p>
            <a:r>
              <a:rPr lang="cs-CZ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Podnebí je vzhledem k zeměpisné šířce subtropické až mírné. Díky nadmořské výšce And zde najdeme pouště, stepi (pampy), lesy mírného pásu i tundry.</a:t>
            </a:r>
            <a:endParaRPr lang="cs-CZ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214282" y="3857628"/>
            <a:ext cx="3786214" cy="2839661"/>
            <a:chOff x="214282" y="3857628"/>
            <a:chExt cx="3786214" cy="2839661"/>
          </a:xfrm>
        </p:grpSpPr>
        <p:pic>
          <p:nvPicPr>
            <p:cNvPr id="6" name="Obrázek 5" descr="obr7_patagonie_pamp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282" y="3857628"/>
              <a:ext cx="3786214" cy="2839661"/>
            </a:xfrm>
            <a:prstGeom prst="rect">
              <a:avLst/>
            </a:prstGeom>
          </p:spPr>
        </p:pic>
        <p:sp>
          <p:nvSpPr>
            <p:cNvPr id="9" name="TextovéPole 8"/>
            <p:cNvSpPr txBox="1"/>
            <p:nvPr/>
          </p:nvSpPr>
          <p:spPr>
            <a:xfrm>
              <a:off x="214282" y="3857628"/>
              <a:ext cx="18721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7 – pampa v Patagonii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4929190" y="2000240"/>
            <a:ext cx="3935587" cy="3134519"/>
            <a:chOff x="4929190" y="2000240"/>
            <a:chExt cx="3935587" cy="3134519"/>
          </a:xfrm>
        </p:grpSpPr>
        <p:pic>
          <p:nvPicPr>
            <p:cNvPr id="7" name="Obrázek 6" descr="obr8_smiseny_les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29190" y="2000240"/>
              <a:ext cx="3867160" cy="2900370"/>
            </a:xfrm>
            <a:prstGeom prst="rect">
              <a:avLst/>
            </a:prstGeom>
          </p:spPr>
        </p:pic>
        <p:sp>
          <p:nvSpPr>
            <p:cNvPr id="11" name="TextovéPole 10"/>
            <p:cNvSpPr txBox="1"/>
            <p:nvPr/>
          </p:nvSpPr>
          <p:spPr>
            <a:xfrm>
              <a:off x="7358082" y="4857760"/>
              <a:ext cx="15066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Obr. 8 – smíšené lesy</a:t>
              </a:r>
              <a:endParaRPr lang="cs-CZ" dirty="0"/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2285984" y="3000372"/>
            <a:ext cx="4197365" cy="2991643"/>
            <a:chOff x="2285984" y="3000372"/>
            <a:chExt cx="4197365" cy="2991643"/>
          </a:xfrm>
        </p:grpSpPr>
        <p:pic>
          <p:nvPicPr>
            <p:cNvPr id="8" name="Obrázek 7" descr="obr9_San_Quintin_Glacier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85984" y="3000372"/>
              <a:ext cx="4143384" cy="2769162"/>
            </a:xfrm>
            <a:prstGeom prst="rect">
              <a:avLst/>
            </a:prstGeom>
          </p:spPr>
        </p:pic>
        <p:sp>
          <p:nvSpPr>
            <p:cNvPr id="13" name="TextovéPole 12"/>
            <p:cNvSpPr txBox="1"/>
            <p:nvPr/>
          </p:nvSpPr>
          <p:spPr>
            <a:xfrm>
              <a:off x="4500562" y="5715016"/>
              <a:ext cx="19827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Obr. 9 – ledovec San </a:t>
              </a:r>
              <a:r>
                <a:rPr lang="cs-CZ" sz="12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Quintin</a:t>
              </a:r>
              <a:endParaRPr lang="cs-CZ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1472" y="357166"/>
            <a:ext cx="8001056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VODSTVO</a:t>
            </a:r>
            <a:endParaRPr lang="cs-CZ" sz="20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Ústí La Plata</a:t>
            </a:r>
          </a:p>
          <a:p>
            <a:r>
              <a:rPr lang="cs-CZ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tvoří přirozenou hranici mezi státy Argentina a Uruguay. Na březích La Platy leží i obě hlavní města zmíněných států – Buenos Aires a Montevideo.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4357686" y="3000372"/>
            <a:ext cx="4263389" cy="3532126"/>
            <a:chOff x="4357686" y="3000372"/>
            <a:chExt cx="4263389" cy="3532126"/>
          </a:xfrm>
        </p:grpSpPr>
        <p:pic>
          <p:nvPicPr>
            <p:cNvPr id="3" name="Obrázek 2" descr="obr10_la_plata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57686" y="3214686"/>
              <a:ext cx="4263389" cy="3317812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7929586" y="3000372"/>
              <a:ext cx="6843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10 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428596" y="1928802"/>
            <a:ext cx="4524375" cy="3563147"/>
            <a:chOff x="214282" y="1928802"/>
            <a:chExt cx="4524375" cy="3563147"/>
          </a:xfrm>
        </p:grpSpPr>
        <p:pic>
          <p:nvPicPr>
            <p:cNvPr id="4" name="Obrázek 3" descr="obr11_montevideo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158" y="1928802"/>
              <a:ext cx="4381499" cy="3286124"/>
            </a:xfrm>
            <a:prstGeom prst="rect">
              <a:avLst/>
            </a:prstGeom>
          </p:spPr>
        </p:pic>
        <p:sp>
          <p:nvSpPr>
            <p:cNvPr id="7" name="TextovéPole 6"/>
            <p:cNvSpPr txBox="1"/>
            <p:nvPr/>
          </p:nvSpPr>
          <p:spPr>
            <a:xfrm>
              <a:off x="214282" y="5214950"/>
              <a:ext cx="15138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cs-CZ" sz="1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Obr. 11 - Montevideo</a:t>
              </a:r>
              <a:endParaRPr lang="cs-CZ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14348" y="571480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CHILE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500430" y="785794"/>
            <a:ext cx="4929222" cy="48013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Měří v průměru 144 kilometrů na šířku, celkově dosahuje od nejsevernějšího do nejjižnějšího bodu 4 329 kilometrů. Kromě hlavní části země patří pod chilskou správu i </a:t>
            </a: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několik ostrovních území v Tichém oceánu</a:t>
            </a:r>
            <a:r>
              <a:rPr lang="cs-CZ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především </a:t>
            </a: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Velikonoční ostrov. </a:t>
            </a:r>
          </a:p>
          <a:p>
            <a:r>
              <a:rPr lang="cs-CZ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Velký rozkvět zažívá </a:t>
            </a: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turistika </a:t>
            </a:r>
            <a:r>
              <a:rPr lang="cs-CZ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Rozmanitá chilská příroda umožňuje zejména sportovní turistiku jako je </a:t>
            </a: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rafting, lyžování či horolezectví.</a:t>
            </a:r>
          </a:p>
          <a:p>
            <a:endParaRPr lang="cs-CZ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642910" y="1142984"/>
            <a:ext cx="2502160" cy="5277659"/>
            <a:chOff x="642910" y="1142984"/>
            <a:chExt cx="2502160" cy="5277659"/>
          </a:xfrm>
        </p:grpSpPr>
        <p:pic>
          <p:nvPicPr>
            <p:cNvPr id="4" name="Obrázek 3" descr="obr12_chil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5786" y="1142984"/>
              <a:ext cx="1294656" cy="5143512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642910" y="6143644"/>
              <a:ext cx="25021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12 – Chille se dělí na 15 regionů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13762</TotalTime>
  <Words>828</Words>
  <Application>Microsoft Office PowerPoint</Application>
  <PresentationFormat>Předvádění na obrazovce (4:3)</PresentationFormat>
  <Paragraphs>106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Motiv sady Office</vt:lpstr>
      <vt:lpstr>Aspekt</vt:lpstr>
      <vt:lpstr>Snímek 1</vt:lpstr>
      <vt:lpstr>Země Jižního rohu</vt:lpstr>
      <vt:lpstr>Zopakujte si: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UKAŽ NA MAPĚ</vt:lpstr>
      <vt:lpstr>OTÁZKY K OPAKOVÁNÍ</vt:lpstr>
      <vt:lpstr>POUŽITÉ ZDROJE</vt:lpstr>
    </vt:vector>
  </TitlesOfParts>
  <Company>Windows Xp Ultimate 2008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Pobřeží Středozemního moře</dc:title>
  <dc:creator>pavlja</dc:creator>
  <cp:lastModifiedBy>pavlja</cp:lastModifiedBy>
  <cp:revision>641</cp:revision>
  <dcterms:created xsi:type="dcterms:W3CDTF">2011-09-10T14:06:04Z</dcterms:created>
  <dcterms:modified xsi:type="dcterms:W3CDTF">2012-03-26T08:56:05Z</dcterms:modified>
</cp:coreProperties>
</file>