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9" r:id="rId4"/>
    <p:sldId id="270" r:id="rId5"/>
    <p:sldId id="271" r:id="rId6"/>
    <p:sldId id="272" r:id="rId7"/>
    <p:sldId id="273" r:id="rId8"/>
    <p:sldId id="268" r:id="rId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F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DC-1CF8-480F-A82B-41CD42438199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kružnice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trojúhelníku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opsané 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ukazuje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její konstrukci v jednotlivých krocích.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191" y="1166843"/>
            <a:ext cx="7929618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Kružnice trojúhelníku opsaná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1472" y="21429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Vepiš do kružnice</a:t>
            </a:r>
            <a:r>
              <a:rPr lang="cs-CZ" sz="2800" b="1" i="1" dirty="0" smtClean="0">
                <a:solidFill>
                  <a:schemeClr val="accent5">
                    <a:lumMod val="75000"/>
                  </a:schemeClr>
                </a:solidFill>
              </a:rPr>
              <a:t> k </a:t>
            </a:r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libovolný trojúhelník.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57950" y="785794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Všechny vrcholy trojúhelníku mají od středu kružnice stejnou vzdálenost. 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813659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/>
        </p:nvCxnSpPr>
        <p:spPr>
          <a:xfrm flipV="1">
            <a:off x="1428728" y="3357562"/>
            <a:ext cx="2857520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0800000">
            <a:off x="4214810" y="3357562"/>
            <a:ext cx="2928958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flipV="1">
            <a:off x="1428728" y="1571612"/>
            <a:ext cx="2857520" cy="23574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10800000">
            <a:off x="4214810" y="1571612"/>
            <a:ext cx="2857520" cy="23574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1428728" y="3929066"/>
            <a:ext cx="2857520" cy="18573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10800000" flipV="1">
            <a:off x="4214810" y="3929066"/>
            <a:ext cx="2857520" cy="18573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5786447" y="28572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Libovolný bod na ose úsečky AB má od jejích krajních bodů stejnou vzdálenost.</a:t>
            </a:r>
            <a:endParaRPr lang="cs-CZ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357918" y="500042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Bod S má stejnou vzdálenost od bodů A, C, leží tedy na ose úsečky AC.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357918" y="500042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Totéž platí pro zbylé dvojice vrcholů.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6143644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chemeClr val="accent5">
                    <a:lumMod val="50000"/>
                  </a:schemeClr>
                </a:solidFill>
              </a:rPr>
              <a:t>Střed kružnice trojúhelníku opsané leží </a:t>
            </a:r>
            <a:r>
              <a:rPr lang="cs-CZ" sz="2800" i="1" u="sng" dirty="0" smtClean="0">
                <a:solidFill>
                  <a:schemeClr val="accent5">
                    <a:lumMod val="50000"/>
                  </a:schemeClr>
                </a:solidFill>
              </a:rPr>
              <a:t>v průsečíku os stran</a:t>
            </a:r>
            <a:r>
              <a:rPr lang="cs-CZ" sz="28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cs-CZ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8" y="21429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Sestroj kružnici opsanou trojúhelníku ABC.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 descr="obr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7858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Procvičování</a:t>
            </a:r>
          </a:p>
          <a:p>
            <a:endParaRPr lang="cs-CZ" sz="3600" b="1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Sestroj kružnici opsanou tupoúhlému trojúhelníku.</a:t>
            </a:r>
          </a:p>
          <a:p>
            <a:pPr marL="457200" indent="-457200"/>
            <a:endParaRPr lang="cs-CZ" sz="2000" dirty="0" smtClean="0"/>
          </a:p>
          <a:p>
            <a:pPr marL="457200" indent="-457200"/>
            <a:r>
              <a:rPr lang="cs-CZ" sz="2000" smtClean="0"/>
              <a:t>2.     Sestroj </a:t>
            </a:r>
            <a:r>
              <a:rPr lang="cs-CZ" sz="2000" dirty="0" smtClean="0"/>
              <a:t>kružnici opsanou pravoúhlému trojúhelníku.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146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250</cp:revision>
  <dcterms:created xsi:type="dcterms:W3CDTF">2012-05-07T08:40:36Z</dcterms:created>
  <dcterms:modified xsi:type="dcterms:W3CDTF">2012-05-27T13:17:14Z</dcterms:modified>
</cp:coreProperties>
</file>