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6"/>
  </p:notesMasterIdLst>
  <p:handoutMasterIdLst>
    <p:handoutMasterId r:id="rId17"/>
  </p:handoutMasterIdLst>
  <p:sldIdLst>
    <p:sldId id="274" r:id="rId3"/>
    <p:sldId id="256" r:id="rId4"/>
    <p:sldId id="259" r:id="rId5"/>
    <p:sldId id="313" r:id="rId6"/>
    <p:sldId id="300" r:id="rId7"/>
    <p:sldId id="315" r:id="rId8"/>
    <p:sldId id="314" r:id="rId9"/>
    <p:sldId id="316" r:id="rId10"/>
    <p:sldId id="317" r:id="rId11"/>
    <p:sldId id="318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FF00FF"/>
    <a:srgbClr val="99FF66"/>
    <a:srgbClr val="CCCC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30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12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C5B4D-D328-4681-B0DC-5C164F03A64A}" type="datetimeFigureOut">
              <a:rPr lang="cs-CZ" smtClean="0"/>
              <a:pPr/>
              <a:t>9. 9. 2024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4DE6A-C619-4276-8794-72F0860DAF3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1967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485E5-2ACF-4AAD-9354-F7CF9E63EB0A}" type="datetimeFigureOut">
              <a:rPr lang="cs-CZ" smtClean="0"/>
              <a:pPr/>
              <a:t>9. 9. 2024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7F93A-CC6F-41E8-826A-03338B187F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2261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9. 9. 2024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9. 9. 2024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9. 9. 2024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9. 9. 2024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9. 9. 2024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9. 9. 2024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9. 9. 2024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9. 9. 2024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9. 9. 2024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9. 9. 2024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9. 9. 2024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9. 9. 2024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9. 9. 2024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/>
              <a:t>Klepnutím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9. 9. 2024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9. 9. 2024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9. 9. 2024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9. 9. 2024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9. 9. 2024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9. 9. 2024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9. 9. 2024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9. 9. 2024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9. 9. 2024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B7974-C0A7-406A-A524-E82E198FFE10}" type="datetimeFigureOut">
              <a:rPr lang="cs-CZ" smtClean="0"/>
              <a:pPr/>
              <a:t>9. 9. 2024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62B7974-C0A7-406A-A524-E82E198FFE10}" type="datetimeFigureOut">
              <a:rPr lang="cs-CZ" smtClean="0"/>
              <a:pPr/>
              <a:t>9. 9. 2024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428604"/>
            <a:ext cx="80010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Autor: Mgr. Jana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Pavlůsková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Datum: duben 2012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Ročník: 7.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Vzdělávací oblast: Člověk a příroda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Vzdělávací obor: Zeměpis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Tematický okruh: Zeměpis světadílů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Téma: Asie – Střední východ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Anotace: Prezentace určená jako výklad k učivu o přírodních a  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       socioekonomických podmínkách Středního východu. 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       Materiál je doplněn množstvím fotografií, shrnutím ve   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       formě otázek k opakování a odkazem na interaktivní 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       test k procvičení.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71472" y="142852"/>
            <a:ext cx="330699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6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Irák, Írán</a:t>
            </a:r>
            <a:endParaRPr lang="cs-CZ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57158" y="1142984"/>
            <a:ext cx="701345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republiky (Irák parlamentní, Írán islámská)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dlouhodobé vzájemné konflikty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1980 – 1988 Irácko-Íránská válka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1990 - 1991 válka v Perském zálivu (začala napadením Kuvajtu Irákem)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2003 – 2011 válka v Iráku (iniciátorem byly USA)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těžba ropy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výroba perských koberců (Írán)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3500430" y="2786058"/>
            <a:ext cx="4876817" cy="3902831"/>
            <a:chOff x="3500430" y="2786058"/>
            <a:chExt cx="4876817" cy="3902831"/>
          </a:xfrm>
        </p:grpSpPr>
        <p:pic>
          <p:nvPicPr>
            <p:cNvPr id="4" name="Obrázek 3" descr="obr11_saddam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41202" y="2786058"/>
              <a:ext cx="2636045" cy="3857628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3500430" y="5857892"/>
              <a:ext cx="22860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Obr. 11 – Saddám Husajn, irácký diktátor, v r. 2003 byl sesazen a zajat, v r. 2006 odsouzen a popraven.</a:t>
              </a: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428596" y="3143248"/>
            <a:ext cx="4500594" cy="3545044"/>
            <a:chOff x="428596" y="3143248"/>
            <a:chExt cx="4500594" cy="3545044"/>
          </a:xfrm>
        </p:grpSpPr>
        <p:pic>
          <p:nvPicPr>
            <p:cNvPr id="7" name="Obrázek 6" descr="obr12_persky_koberec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8596" y="3143248"/>
              <a:ext cx="2357454" cy="3545044"/>
            </a:xfrm>
            <a:prstGeom prst="rect">
              <a:avLst/>
            </a:prstGeom>
          </p:spPr>
        </p:pic>
        <p:sp>
          <p:nvSpPr>
            <p:cNvPr id="8" name="TextovéPole 7"/>
            <p:cNvSpPr txBox="1"/>
            <p:nvPr/>
          </p:nvSpPr>
          <p:spPr>
            <a:xfrm>
              <a:off x="2786050" y="3143248"/>
              <a:ext cx="21431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Obr. 12 – výroba perského koberce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26_mapa_pozad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6732"/>
          </a:xfrm>
          <a:prstGeom prst="rect">
            <a:avLst/>
          </a:prstGeom>
          <a:ln>
            <a:noFill/>
          </a:ln>
          <a:effectLst/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UKAŽ NA MAPĚ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Times New Roman" pitchFamily="18" charset="0"/>
                <a:cs typeface="Times New Roman" pitchFamily="18" charset="0"/>
              </a:rPr>
              <a:t>Arabská poušť, </a:t>
            </a:r>
            <a:r>
              <a:rPr lang="cs-CZ" sz="4000" dirty="0" err="1">
                <a:latin typeface="Times New Roman" pitchFamily="18" charset="0"/>
                <a:cs typeface="Times New Roman" pitchFamily="18" charset="0"/>
              </a:rPr>
              <a:t>poušť</a:t>
            </a:r>
            <a:r>
              <a:rPr lang="cs-CZ" sz="4000" dirty="0">
                <a:latin typeface="Times New Roman" pitchFamily="18" charset="0"/>
                <a:cs typeface="Times New Roman" pitchFamily="18" charset="0"/>
              </a:rPr>
              <a:t> Rub </a:t>
            </a:r>
            <a:r>
              <a:rPr lang="cs-CZ" sz="4000" dirty="0" err="1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cs-CZ" sz="4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4000" dirty="0" err="1">
                <a:latin typeface="Times New Roman" pitchFamily="18" charset="0"/>
                <a:cs typeface="Times New Roman" pitchFamily="18" charset="0"/>
              </a:rPr>
              <a:t>Chálí</a:t>
            </a:r>
            <a:r>
              <a:rPr lang="cs-CZ" sz="4000" dirty="0">
                <a:latin typeface="Times New Roman" pitchFamily="18" charset="0"/>
                <a:cs typeface="Times New Roman" pitchFamily="18" charset="0"/>
              </a:rPr>
              <a:t>, Velká solná poušť, </a:t>
            </a:r>
            <a:r>
              <a:rPr lang="cs-CZ" sz="4000" dirty="0" err="1">
                <a:latin typeface="Times New Roman" pitchFamily="18" charset="0"/>
                <a:cs typeface="Times New Roman" pitchFamily="18" charset="0"/>
              </a:rPr>
              <a:t>poušť</a:t>
            </a:r>
            <a:r>
              <a:rPr lang="cs-CZ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4000" dirty="0" err="1">
                <a:latin typeface="Times New Roman" pitchFamily="18" charset="0"/>
                <a:cs typeface="Times New Roman" pitchFamily="18" charset="0"/>
              </a:rPr>
              <a:t>Lút</a:t>
            </a:r>
            <a:r>
              <a:rPr lang="cs-CZ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4000" dirty="0" err="1">
                <a:latin typeface="Times New Roman" pitchFamily="18" charset="0"/>
                <a:cs typeface="Times New Roman" pitchFamily="18" charset="0"/>
              </a:rPr>
              <a:t>Iránská</a:t>
            </a:r>
            <a:r>
              <a:rPr lang="cs-CZ" sz="4000" dirty="0">
                <a:latin typeface="Times New Roman" pitchFamily="18" charset="0"/>
                <a:cs typeface="Times New Roman" pitchFamily="18" charset="0"/>
              </a:rPr>
              <a:t> vysočina, Zagros, </a:t>
            </a:r>
            <a:r>
              <a:rPr lang="cs-CZ" sz="4000" dirty="0" err="1">
                <a:latin typeface="Times New Roman" pitchFamily="18" charset="0"/>
                <a:cs typeface="Times New Roman" pitchFamily="18" charset="0"/>
              </a:rPr>
              <a:t>Kohrúdské</a:t>
            </a:r>
            <a:r>
              <a:rPr lang="cs-CZ" sz="4000" dirty="0">
                <a:latin typeface="Times New Roman" pitchFamily="18" charset="0"/>
                <a:cs typeface="Times New Roman" pitchFamily="18" charset="0"/>
              </a:rPr>
              <a:t> hory, Mezopotamská nížina, Eufrat, Tigris, Perský záliv </a:t>
            </a:r>
          </a:p>
          <a:p>
            <a:r>
              <a:rPr lang="cs-CZ" sz="4000" dirty="0" err="1">
                <a:latin typeface="Times New Roman" pitchFamily="18" charset="0"/>
                <a:cs typeface="Times New Roman" pitchFamily="18" charset="0"/>
              </a:rPr>
              <a:t>Baghdád</a:t>
            </a:r>
            <a:r>
              <a:rPr lang="cs-CZ" sz="4000" dirty="0">
                <a:latin typeface="Times New Roman" pitchFamily="18" charset="0"/>
                <a:cs typeface="Times New Roman" pitchFamily="18" charset="0"/>
              </a:rPr>
              <a:t>, Teherán, Mekka,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OTÁZKY K OPAKOVÁNÍ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2006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cs-CZ" sz="2900" dirty="0">
                <a:latin typeface="Times New Roman" pitchFamily="18" charset="0"/>
                <a:cs typeface="Times New Roman" pitchFamily="18" charset="0"/>
              </a:rPr>
              <a:t>Co víš o Arabské poušti?</a:t>
            </a:r>
          </a:p>
          <a:p>
            <a:pPr lvl="0"/>
            <a:r>
              <a:rPr lang="cs-CZ" sz="2900" dirty="0">
                <a:latin typeface="Times New Roman" pitchFamily="18" charset="0"/>
                <a:cs typeface="Times New Roman" pitchFamily="18" charset="0"/>
              </a:rPr>
              <a:t>Která část Středního východu je hornatá?</a:t>
            </a:r>
          </a:p>
          <a:p>
            <a:pPr lvl="0"/>
            <a:r>
              <a:rPr lang="cs-CZ" sz="2900" dirty="0">
                <a:latin typeface="Times New Roman" pitchFamily="18" charset="0"/>
                <a:cs typeface="Times New Roman" pitchFamily="18" charset="0"/>
              </a:rPr>
              <a:t>Co znamenal název Mezopotámie? Vysvětli.</a:t>
            </a:r>
          </a:p>
          <a:p>
            <a:pPr lvl="0"/>
            <a:r>
              <a:rPr lang="cs-CZ" sz="2900" dirty="0">
                <a:latin typeface="Times New Roman" pitchFamily="18" charset="0"/>
                <a:cs typeface="Times New Roman" pitchFamily="18" charset="0"/>
              </a:rPr>
              <a:t>Co se pěstuje v oblasti Mezopotamské nížiny?</a:t>
            </a:r>
          </a:p>
          <a:p>
            <a:pPr lvl="0"/>
            <a:r>
              <a:rPr lang="cs-CZ" sz="2900" dirty="0">
                <a:latin typeface="Times New Roman" pitchFamily="18" charset="0"/>
                <a:cs typeface="Times New Roman" pitchFamily="18" charset="0"/>
              </a:rPr>
              <a:t>K čemu se využívají sušší oblasti?</a:t>
            </a:r>
          </a:p>
          <a:p>
            <a:pPr lvl="0"/>
            <a:r>
              <a:rPr lang="cs-CZ" sz="2900" dirty="0">
                <a:latin typeface="Times New Roman" pitchFamily="18" charset="0"/>
                <a:cs typeface="Times New Roman" pitchFamily="18" charset="0"/>
              </a:rPr>
              <a:t>Co je hlavní těženou surovinou Středního východu?</a:t>
            </a:r>
          </a:p>
          <a:p>
            <a:pPr lvl="0"/>
            <a:r>
              <a:rPr lang="cs-CZ" sz="2900" dirty="0">
                <a:latin typeface="Times New Roman" pitchFamily="18" charset="0"/>
                <a:cs typeface="Times New Roman" pitchFamily="18" charset="0"/>
              </a:rPr>
              <a:t>Které konflikty přispěly ke zničení irácké ekonomiky?</a:t>
            </a:r>
          </a:p>
          <a:p>
            <a:pPr lvl="0"/>
            <a:endParaRPr lang="cs-CZ" sz="29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2900" b="1" dirty="0">
                <a:latin typeface="Times New Roman" pitchFamily="18" charset="0"/>
                <a:cs typeface="Times New Roman" pitchFamily="18" charset="0"/>
              </a:rPr>
              <a:t>PROCVIČTE SE V TESTÍKU</a:t>
            </a:r>
          </a:p>
          <a:p>
            <a:r>
              <a:rPr lang="cs-CZ" sz="2400" dirty="0"/>
              <a:t>http://www.</a:t>
            </a:r>
            <a:r>
              <a:rPr lang="cs-CZ" sz="2400" dirty="0" err="1"/>
              <a:t>zcsol.cz</a:t>
            </a:r>
            <a:r>
              <a:rPr lang="cs-CZ" sz="2400" dirty="0"/>
              <a:t>/zaklad/testy/</a:t>
            </a:r>
            <a:r>
              <a:rPr lang="cs-CZ" sz="2400" dirty="0" err="1"/>
              <a:t>form.php</a:t>
            </a:r>
            <a:r>
              <a:rPr lang="cs-CZ" sz="2400" dirty="0"/>
              <a:t>?&amp;</a:t>
            </a:r>
            <a:r>
              <a:rPr lang="cs-CZ" sz="2400" dirty="0" err="1"/>
              <a:t>jmeno</a:t>
            </a:r>
            <a:r>
              <a:rPr lang="cs-CZ" sz="2400" dirty="0"/>
              <a:t>_testu=../../zaklad/</a:t>
            </a:r>
            <a:r>
              <a:rPr lang="cs-CZ" sz="2400" dirty="0" err="1"/>
              <a:t>stranky</a:t>
            </a:r>
            <a:r>
              <a:rPr lang="cs-CZ" sz="2400" dirty="0"/>
              <a:t>_</a:t>
            </a:r>
            <a:r>
              <a:rPr lang="cs-CZ" sz="2400" dirty="0" err="1"/>
              <a:t>predmetu</a:t>
            </a:r>
            <a:r>
              <a:rPr lang="cs-CZ" sz="2400" dirty="0"/>
              <a:t>/</a:t>
            </a:r>
            <a:r>
              <a:rPr lang="cs-CZ" sz="2400" dirty="0" err="1"/>
              <a:t>zadani</a:t>
            </a:r>
            <a:r>
              <a:rPr lang="cs-CZ" sz="2400" dirty="0"/>
              <a:t>_testu/z7_16_</a:t>
            </a:r>
            <a:r>
              <a:rPr lang="cs-CZ" sz="2400" dirty="0" err="1"/>
              <a:t>stredni</a:t>
            </a:r>
            <a:r>
              <a:rPr lang="cs-CZ" sz="2400" dirty="0"/>
              <a:t>_</a:t>
            </a:r>
            <a:r>
              <a:rPr lang="cs-CZ" sz="2400" dirty="0" err="1"/>
              <a:t>vychod.txt</a:t>
            </a:r>
            <a:r>
              <a:rPr lang="cs-CZ" sz="2400" dirty="0"/>
              <a:t>&amp;</a:t>
            </a:r>
            <a:r>
              <a:rPr lang="cs-CZ" sz="2400" dirty="0" err="1"/>
              <a:t>img</a:t>
            </a:r>
            <a:r>
              <a:rPr lang="cs-CZ" sz="2400" dirty="0"/>
              <a:t>_</a:t>
            </a:r>
            <a:r>
              <a:rPr lang="cs-CZ" sz="2400" dirty="0" err="1"/>
              <a:t>adr</a:t>
            </a:r>
            <a:r>
              <a:rPr lang="cs-CZ" sz="2400" dirty="0"/>
              <a:t>=../</a:t>
            </a:r>
            <a:r>
              <a:rPr lang="cs-CZ" sz="2400" dirty="0" err="1"/>
              <a:t>stranky</a:t>
            </a:r>
            <a:r>
              <a:rPr lang="cs-CZ" sz="2400" dirty="0"/>
              <a:t>_</a:t>
            </a:r>
            <a:r>
              <a:rPr lang="cs-CZ" sz="2400" dirty="0" err="1"/>
              <a:t>predmetu</a:t>
            </a:r>
            <a:r>
              <a:rPr lang="cs-CZ" sz="2400" dirty="0"/>
              <a:t>/</a:t>
            </a:r>
            <a:r>
              <a:rPr lang="cs-CZ" sz="2400" dirty="0" err="1"/>
              <a:t>zadani</a:t>
            </a:r>
            <a:r>
              <a:rPr lang="cs-CZ" sz="2400" dirty="0"/>
              <a:t>_testu/z7_16_</a:t>
            </a:r>
            <a:r>
              <a:rPr lang="cs-CZ" sz="2400" dirty="0" err="1"/>
              <a:t>stredni</a:t>
            </a:r>
            <a:r>
              <a:rPr lang="cs-CZ" sz="2400" dirty="0"/>
              <a:t>_</a:t>
            </a:r>
            <a:r>
              <a:rPr lang="cs-CZ" sz="2400" dirty="0" err="1"/>
              <a:t>vychod</a:t>
            </a:r>
            <a:r>
              <a:rPr lang="cs-CZ" sz="2400"/>
              <a:t>&amp;vymazat=ano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>
                <a:latin typeface="Times New Roman" pitchFamily="18" charset="0"/>
                <a:cs typeface="Times New Roman" pitchFamily="18" charset="0"/>
              </a:rPr>
              <a:t>POUŽITÉ 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Obr. 1 -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World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location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_map.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svg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[2012-0</a:t>
            </a:r>
            <a:r>
              <a:rPr lang="cs-CZ" sz="1050" dirty="0">
                <a:latin typeface="Times New Roman" pitchFamily="18" charset="0"/>
                <a:cs typeface="Times New Roman" pitchFamily="18" charset="0"/>
              </a:rPr>
              <a:t>4-14</a:t>
            </a:r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050" dirty="0">
                <a:latin typeface="Times New Roman" pitchFamily="18" charset="0"/>
                <a:cs typeface="Times New Roman" pitchFamily="18" charset="0"/>
              </a:rPr>
              <a:t>, dostupné jako volné dílo na www: http://upload.wikimedia.org/wikipedia/commons/thumb/0/0a/Asia_location_map2.svg/2000px-Asia_location_map2.svg.png?uselang=cs</a:t>
            </a:r>
          </a:p>
          <a:p>
            <a:pPr>
              <a:buNone/>
            </a:pPr>
            <a:r>
              <a:rPr lang="cs-CZ" sz="1050" dirty="0">
                <a:latin typeface="Times New Roman" pitchFamily="18" charset="0"/>
                <a:cs typeface="Times New Roman" pitchFamily="18" charset="0"/>
              </a:rPr>
              <a:t>Obr. 2 </a:t>
            </a:r>
            <a:r>
              <a:rPr lang="cs-CZ" sz="1050" dirty="0" err="1">
                <a:latin typeface="Times New Roman" pitchFamily="18" charset="0"/>
                <a:cs typeface="Times New Roman" pitchFamily="18" charset="0"/>
              </a:rPr>
              <a:t>Sergeant</a:t>
            </a:r>
            <a:r>
              <a:rPr lang="cs-CZ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50" dirty="0" err="1">
                <a:latin typeface="Times New Roman" pitchFamily="18" charset="0"/>
                <a:cs typeface="Times New Roman" pitchFamily="18" charset="0"/>
              </a:rPr>
              <a:t>James</a:t>
            </a:r>
            <a:r>
              <a:rPr lang="cs-CZ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50" dirty="0" err="1">
                <a:latin typeface="Times New Roman" pitchFamily="18" charset="0"/>
                <a:cs typeface="Times New Roman" pitchFamily="18" charset="0"/>
              </a:rPr>
              <a:t>McCauley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4-21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dostupné jako volné dílo na www: http://commons.wikimedia.org/wiki/File:Euphrates_River.jpg?uselang=cs</a:t>
            </a:r>
          </a:p>
          <a:p>
            <a:pPr>
              <a:buNone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Obr. 3 -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Jesse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Allen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4-21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dostupné jako volné dílo na www: http://commons.wikimedia.org/wiki/File:Coral_Reefs_in_the_Persian_Gulf.jpg?uselang=cs</a:t>
            </a:r>
          </a:p>
          <a:p>
            <a:pPr>
              <a:buNone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Obr. 4 - Karl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Musser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4-21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na www: http://commons.wikimedia.org/wiki/File:Tigr-euph.png</a:t>
            </a:r>
          </a:p>
          <a:p>
            <a:pPr>
              <a:buNone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Obr. 5 -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Meshal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Obeidallah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4-21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dostupné jako volné dílo na www: http://commons.wikimedia.org/wiki/File:The_Holy_Mosque_in_Mecca.jpg</a:t>
            </a:r>
          </a:p>
          <a:p>
            <a:pPr>
              <a:buNone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Obr. 6 -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omar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chatriwala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4-21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na www: http://commons.wikimedia.org/wiki/File:A_golden_gate.jpg?uselang=cs</a:t>
            </a:r>
          </a:p>
          <a:p>
            <a:pPr>
              <a:buNone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Obr. 7 - Stan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Shebs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4-21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dostupné jako volné dílo na www: http://cs.wikipedia.org/wiki/Soubor:Pistacio_vera_Kerman_2.jpg</a:t>
            </a:r>
          </a:p>
          <a:p>
            <a:pPr>
              <a:buNone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Obr. 8 -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Andries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Oudshoorn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4-21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na www: http://commons.wikimedia.org/wiki/File:Wahiba_Sands_%2836%29.jpg?uselang=cs</a:t>
            </a:r>
          </a:p>
          <a:p>
            <a:pPr>
              <a:buNone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Obr. 9 -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Wilfredo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Rodríguez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[2012-0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4-21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dostupné jako volné dílo na www: http://cs.wikipedia.org/wiki/Soubor:Qabus_bin_Said.jpg</a:t>
            </a:r>
          </a:p>
          <a:p>
            <a:pPr>
              <a:buNone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Obr. 10 -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Captain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Charles G.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Crow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4-21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dostupné jako volné dílo na www: http://commons.wikimedia.org/wiki/File:Khafji.jpg?uselang=cs</a:t>
            </a:r>
          </a:p>
          <a:p>
            <a:pPr>
              <a:buNone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Obr. 11 -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jjron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4-22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dostupné jako volné dílo na www: http://commons.wikimedia.org/wiki/File:Saddam_Hussein_at_trial,_July_2004-edit1.JPEG?uselang=cs</a:t>
            </a:r>
          </a:p>
          <a:p>
            <a:pPr>
              <a:buNone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Obr. 12 - N_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Creatures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4-21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na www: http://commons.wikimedia.org/wiki/File:Yazd_man_weaving.jpg?uselang=cs</a:t>
            </a:r>
            <a:endParaRPr lang="es-E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71538" y="1357298"/>
            <a:ext cx="7158037" cy="3643313"/>
          </a:xfrm>
        </p:spPr>
        <p:txBody>
          <a:bodyPr>
            <a:noAutofit/>
          </a:bodyPr>
          <a:lstStyle/>
          <a:p>
            <a:r>
              <a:rPr lang="cs-CZ" sz="6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Střední východ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14282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a)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00100" y="1142984"/>
            <a:ext cx="7158037" cy="642938"/>
          </a:xfrm>
        </p:spPr>
        <p:txBody>
          <a:bodyPr>
            <a:noAutofit/>
          </a:bodyPr>
          <a:lstStyle/>
          <a:p>
            <a:r>
              <a:rPr lang="cs-CZ" sz="6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Zopakujte si: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42976" y="2500306"/>
            <a:ext cx="68580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Největší asijskou pouští je</a:t>
            </a:r>
          </a:p>
          <a:p>
            <a:endParaRPr lang="cs-CZ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poušť Gobi</a:t>
            </a:r>
          </a:p>
          <a:p>
            <a:pPr marL="342900" indent="-342900">
              <a:buAutoNum type="alphaLcParenR"/>
            </a:pPr>
            <a:endParaRPr lang="cs-CZ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Arabská poušť</a:t>
            </a:r>
          </a:p>
          <a:p>
            <a:pPr marL="342900" indent="-342900">
              <a:buAutoNum type="alphaLcParenR"/>
            </a:pPr>
            <a:endParaRPr lang="cs-CZ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cs-CZ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c) Sahara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_stredni_vychod.jpg"/>
          <p:cNvPicPr>
            <a:picLocks noChangeAspect="1"/>
          </p:cNvPicPr>
          <p:nvPr/>
        </p:nvPicPr>
        <p:blipFill>
          <a:blip r:embed="rId2"/>
          <a:srcRect l="5468" t="27789" r="54688" b="6690"/>
          <a:stretch>
            <a:fillRect/>
          </a:stretch>
        </p:blipFill>
        <p:spPr>
          <a:xfrm>
            <a:off x="500034" y="500043"/>
            <a:ext cx="4940120" cy="571504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714480" y="3143248"/>
            <a:ext cx="13081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Saúdská Arábie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143240" y="2285992"/>
            <a:ext cx="516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Írán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000232" y="2285992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Irák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 rot="2627863">
            <a:off x="2583481" y="2742455"/>
            <a:ext cx="60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Kuvajt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857488" y="3000372"/>
            <a:ext cx="527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Katar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857620" y="3143248"/>
            <a:ext cx="681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Spojené</a:t>
            </a: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arabské</a:t>
            </a: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emiráty</a:t>
            </a:r>
          </a:p>
        </p:txBody>
      </p:sp>
      <p:cxnSp>
        <p:nvCxnSpPr>
          <p:cNvPr id="10" name="Přímá spojovací šipka 9"/>
          <p:cNvCxnSpPr/>
          <p:nvPr/>
        </p:nvCxnSpPr>
        <p:spPr>
          <a:xfrm rot="10800000">
            <a:off x="3286116" y="3286124"/>
            <a:ext cx="642942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 rot="19769758">
            <a:off x="2459092" y="3842534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Jemen</a:t>
            </a:r>
          </a:p>
        </p:txBody>
      </p:sp>
      <p:sp>
        <p:nvSpPr>
          <p:cNvPr id="13" name="TextovéPole 12"/>
          <p:cNvSpPr txBox="1"/>
          <p:nvPr/>
        </p:nvSpPr>
        <p:spPr>
          <a:xfrm rot="19711518">
            <a:off x="3102819" y="3483739"/>
            <a:ext cx="5613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Omán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929323" y="500042"/>
            <a:ext cx="2786082" cy="501675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Saúdská Arábie – 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Rijád</a:t>
            </a: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Irák – </a:t>
            </a:r>
            <a:r>
              <a:rPr lang="cs-CZ" sz="2000" b="1" dirty="0" err="1">
                <a:latin typeface="Times New Roman" pitchFamily="18" charset="0"/>
                <a:cs typeface="Times New Roman" pitchFamily="18" charset="0"/>
              </a:rPr>
              <a:t>Baghdád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Írán – 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Teherán</a:t>
            </a: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Jemen</a:t>
            </a: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Omán</a:t>
            </a: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Kuvajt</a:t>
            </a: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Katar</a:t>
            </a: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Spojené arabské emiráty – Abú </a:t>
            </a:r>
            <a:r>
              <a:rPr lang="cs-CZ" sz="2000" dirty="0" err="1">
                <a:latin typeface="Times New Roman" pitchFamily="18" charset="0"/>
                <a:cs typeface="Times New Roman" pitchFamily="18" charset="0"/>
              </a:rPr>
              <a:t>Zabí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28597" y="357166"/>
            <a:ext cx="842968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PŘÍRODNÍ PODMÍNKY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Arabský poloostrov a oblast kolem Perského zálivu</a:t>
            </a:r>
          </a:p>
          <a:p>
            <a:pPr>
              <a:buFontTx/>
              <a:buChar char="-"/>
            </a:pPr>
            <a:r>
              <a:rPr lang="cs-CZ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převážně pouště (Arabská poušť je 2. největší na Zemi)</a:t>
            </a:r>
          </a:p>
          <a:p>
            <a:pPr>
              <a:buFontTx/>
              <a:buChar char="-"/>
            </a:pPr>
            <a:r>
              <a:rPr lang="cs-CZ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Mezopotámská</a:t>
            </a:r>
            <a:r>
              <a:rPr lang="cs-CZ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nížina (řeky Eufrat a Tigris)</a:t>
            </a:r>
          </a:p>
          <a:p>
            <a:pPr>
              <a:buFontTx/>
              <a:buChar char="-"/>
            </a:pPr>
            <a:r>
              <a:rPr lang="cs-CZ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hory převážně v Íránu (Íránská vysočina, </a:t>
            </a:r>
            <a:r>
              <a:rPr lang="cs-CZ" sz="2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Kohrúdské</a:t>
            </a:r>
            <a:r>
              <a:rPr lang="cs-CZ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hory, Zagros)</a:t>
            </a:r>
          </a:p>
          <a:p>
            <a:pPr>
              <a:buFontTx/>
              <a:buChar char="-"/>
            </a:pPr>
            <a:r>
              <a:rPr lang="cs-CZ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suché subtropické až tropické podnebí</a:t>
            </a:r>
          </a:p>
          <a:p>
            <a:endParaRPr lang="cs-CZ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642910" y="3071810"/>
            <a:ext cx="8215874" cy="3634585"/>
            <a:chOff x="642910" y="3071810"/>
            <a:chExt cx="8215874" cy="3634585"/>
          </a:xfrm>
        </p:grpSpPr>
        <p:pic>
          <p:nvPicPr>
            <p:cNvPr id="3" name="Obrázek 2" descr="obr3_perskyzaliv_koraloveutesy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8992" y="3071810"/>
              <a:ext cx="5429792" cy="3617599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642910" y="6429396"/>
              <a:ext cx="2761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Obr. 3 – Korálové útesy v Perském zálivu</a:t>
              </a:r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285720" y="214290"/>
            <a:ext cx="5586426" cy="3706023"/>
            <a:chOff x="285720" y="357166"/>
            <a:chExt cx="5586426" cy="3706023"/>
          </a:xfrm>
        </p:grpSpPr>
        <p:pic>
          <p:nvPicPr>
            <p:cNvPr id="2" name="Obrázek 1" descr="obr2_eufrat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158" y="357166"/>
              <a:ext cx="5514988" cy="3461229"/>
            </a:xfrm>
            <a:prstGeom prst="rect">
              <a:avLst/>
            </a:prstGeom>
          </p:spPr>
        </p:pic>
        <p:sp>
          <p:nvSpPr>
            <p:cNvPr id="4" name="TextovéPole 3"/>
            <p:cNvSpPr txBox="1"/>
            <p:nvPr/>
          </p:nvSpPr>
          <p:spPr>
            <a:xfrm>
              <a:off x="285720" y="3786190"/>
              <a:ext cx="10835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Obr. 2 - Eufrat</a:t>
              </a: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6357950" y="142852"/>
            <a:ext cx="2500330" cy="2705891"/>
            <a:chOff x="6357950" y="142852"/>
            <a:chExt cx="2500330" cy="2705891"/>
          </a:xfrm>
        </p:grpSpPr>
        <p:pic>
          <p:nvPicPr>
            <p:cNvPr id="8" name="Obrázek 7" descr="obr4_eufrat_tigri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57950" y="142852"/>
              <a:ext cx="2500330" cy="2500330"/>
            </a:xfrm>
            <a:prstGeom prst="rect">
              <a:avLst/>
            </a:prstGeom>
          </p:spPr>
        </p:pic>
        <p:sp>
          <p:nvSpPr>
            <p:cNvPr id="10" name="TextovéPole 9"/>
            <p:cNvSpPr txBox="1"/>
            <p:nvPr/>
          </p:nvSpPr>
          <p:spPr>
            <a:xfrm>
              <a:off x="6357950" y="2571744"/>
              <a:ext cx="16155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Obr. 4 – Eufrat a Tigris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14348" y="500042"/>
            <a:ext cx="2831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HISTORIE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714348" y="1500174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Na území Středního východu se rozkládaly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velké a významné říše (Mezopotámie, Sumer, </a:t>
            </a:r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Babylonie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– dnešní Irák,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Persie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– dnešní Írán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Najdeme zde i nejposvátnější místa islámu (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Mekka, Medina).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714348" y="2786058"/>
            <a:ext cx="3862406" cy="3134519"/>
            <a:chOff x="714348" y="2643182"/>
            <a:chExt cx="3862406" cy="3134519"/>
          </a:xfrm>
        </p:grpSpPr>
        <p:pic>
          <p:nvPicPr>
            <p:cNvPr id="4" name="Obrázek 3" descr="obr5_mekka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5786" y="2643182"/>
              <a:ext cx="3790968" cy="2843226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714348" y="5500702"/>
              <a:ext cx="25657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Obr. 5 – Mekka, Velká mešita s Kábou</a:t>
              </a: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1571604" y="2786058"/>
            <a:ext cx="6911627" cy="3848899"/>
            <a:chOff x="1785918" y="2786058"/>
            <a:chExt cx="6911627" cy="3848899"/>
          </a:xfrm>
        </p:grpSpPr>
        <p:pic>
          <p:nvPicPr>
            <p:cNvPr id="7" name="Obrázek 6" descr="obr6_kaba_goldengat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7884" y="2786058"/>
              <a:ext cx="2839661" cy="3786214"/>
            </a:xfrm>
            <a:prstGeom prst="rect">
              <a:avLst/>
            </a:prstGeom>
          </p:spPr>
        </p:pic>
        <p:sp>
          <p:nvSpPr>
            <p:cNvPr id="8" name="TextovéPole 7"/>
            <p:cNvSpPr txBox="1"/>
            <p:nvPr/>
          </p:nvSpPr>
          <p:spPr>
            <a:xfrm>
              <a:off x="1785918" y="6357958"/>
              <a:ext cx="41308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Obr. 6 – Pozlacený vchod do Káby se nachází 2 metry nad zemí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14348" y="214290"/>
            <a:ext cx="4733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cs-CZ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HOSPODÁŘSTVÍ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928662" y="157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57224" y="1071546"/>
            <a:ext cx="7429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Oblast Perského zálivu je hlavním světovým nalezištěm </a:t>
            </a:r>
            <a:r>
              <a:rPr lang="cs-C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ropy a zemního plynu.</a:t>
            </a:r>
            <a:r>
              <a:rPr lang="cs-C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Hospodářství většiny států je </a:t>
            </a:r>
            <a:r>
              <a:rPr lang="cs-C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zcela závislé na těžbě těchto surovin.</a:t>
            </a:r>
            <a:endParaRPr lang="cs-CZ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Zemědělství</a:t>
            </a:r>
          </a:p>
          <a:p>
            <a:r>
              <a:rPr lang="cs-C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Vzhledem k </a:t>
            </a:r>
            <a:r>
              <a:rPr lang="cs-C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nedostatku vody</a:t>
            </a:r>
            <a:r>
              <a:rPr lang="cs-C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je většina oblastí využitelná jen jako </a:t>
            </a:r>
            <a:r>
              <a:rPr lang="cs-C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chudé pastviny.</a:t>
            </a:r>
          </a:p>
          <a:p>
            <a:r>
              <a:rPr lang="cs-C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Výjimkou je </a:t>
            </a:r>
            <a:r>
              <a:rPr lang="cs-C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Mezopotamská nížina, </a:t>
            </a:r>
            <a:r>
              <a:rPr lang="cs-C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kde se pěstují </a:t>
            </a:r>
            <a:r>
              <a:rPr lang="cs-C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káva a pistácie </a:t>
            </a:r>
            <a:r>
              <a:rPr lang="cs-C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chovají </a:t>
            </a:r>
            <a:r>
              <a:rPr lang="cs-C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ovce, kozy a velbloudi.</a:t>
            </a:r>
            <a:endParaRPr lang="cs-CZ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857224" y="3500438"/>
            <a:ext cx="2922504" cy="3063081"/>
            <a:chOff x="857224" y="3500438"/>
            <a:chExt cx="2922504" cy="3063081"/>
          </a:xfrm>
        </p:grpSpPr>
        <p:pic>
          <p:nvPicPr>
            <p:cNvPr id="5" name="Obrázek 4" descr="obr7_pistaci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8662" y="3500438"/>
              <a:ext cx="2851066" cy="2786057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857224" y="6286520"/>
              <a:ext cx="11780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Obr. 7 - Pistácie</a:t>
              </a: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4357686" y="3500438"/>
            <a:ext cx="3717055" cy="2705891"/>
            <a:chOff x="4357686" y="3500438"/>
            <a:chExt cx="3717055" cy="2705891"/>
          </a:xfrm>
        </p:grpSpPr>
        <p:pic>
          <p:nvPicPr>
            <p:cNvPr id="8" name="Obrázek 7" descr="obr8_turista_na_velbloudu_oma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9124" y="3500438"/>
              <a:ext cx="3645617" cy="2428892"/>
            </a:xfrm>
            <a:prstGeom prst="rect">
              <a:avLst/>
            </a:prstGeom>
          </p:spPr>
        </p:pic>
        <p:sp>
          <p:nvSpPr>
            <p:cNvPr id="9" name="TextovéPole 8"/>
            <p:cNvSpPr txBox="1"/>
            <p:nvPr/>
          </p:nvSpPr>
          <p:spPr>
            <a:xfrm>
              <a:off x="4357686" y="5929330"/>
              <a:ext cx="24202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Obr. 8 - Turista na velbloudu, Omán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28596" y="285728"/>
            <a:ext cx="821537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Saúdská Arábie, Kuvajt, Spojené arabské emiráty, Omán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42910" y="1785926"/>
            <a:ext cx="50064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monarchie (sultanáty, království, emiráty)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vládnou rodiny šejků a emírů </a:t>
            </a:r>
            <a:r>
              <a:rPr lang="cs-CZ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(odtud název emirát)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velké bohatství z těžby ropy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vznikl zde islám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rozvoj turistiky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786446" y="6143644"/>
            <a:ext cx="30755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Obr. 9 – Současný ománský sultán (od r. 2020)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785786" y="3357562"/>
            <a:ext cx="4447908" cy="3247747"/>
            <a:chOff x="785786" y="3357562"/>
            <a:chExt cx="4447908" cy="3247747"/>
          </a:xfrm>
        </p:grpSpPr>
        <p:pic>
          <p:nvPicPr>
            <p:cNvPr id="7" name="Obrázek 6" descr="obr10_Khafji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7223" y="3357562"/>
              <a:ext cx="4376471" cy="2786082"/>
            </a:xfrm>
            <a:prstGeom prst="rect">
              <a:avLst/>
            </a:prstGeom>
          </p:spPr>
        </p:pic>
        <p:sp>
          <p:nvSpPr>
            <p:cNvPr id="8" name="TextovéPole 7"/>
            <p:cNvSpPr txBox="1"/>
            <p:nvPr/>
          </p:nvSpPr>
          <p:spPr>
            <a:xfrm>
              <a:off x="785786" y="6143644"/>
              <a:ext cx="40719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Obr. 10 – saúdské město </a:t>
              </a:r>
              <a:r>
                <a:rPr lang="cs-CZ" sz="1200" dirty="0" err="1">
                  <a:latin typeface="Times New Roman" pitchFamily="18" charset="0"/>
                  <a:cs typeface="Times New Roman" pitchFamily="18" charset="0"/>
                </a:rPr>
                <a:t>Khafji</a:t>
              </a:r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 před zničením během války v Perském zálivu</a:t>
              </a:r>
            </a:p>
          </p:txBody>
        </p:sp>
      </p:grpSp>
      <p:pic>
        <p:nvPicPr>
          <p:cNvPr id="11" name="Obrázek 10">
            <a:extLst>
              <a:ext uri="{FF2B5EF4-FFF2-40B4-BE49-F238E27FC236}">
                <a16:creationId xmlns:a16="http://schemas.microsoft.com/office/drawing/2014/main" id="{6A4689EF-F459-4AB8-8EB2-2730947CB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446" y="2060848"/>
            <a:ext cx="2998330" cy="3993231"/>
          </a:xfrm>
          <a:prstGeom prst="rect">
            <a:avLst/>
          </a:prstGeom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15497</TotalTime>
  <Words>1165</Words>
  <Application>Microsoft Office PowerPoint</Application>
  <PresentationFormat>Předvádění na obrazovce (4:3)</PresentationFormat>
  <Paragraphs>123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20" baseType="lpstr">
      <vt:lpstr>Arial</vt:lpstr>
      <vt:lpstr>Calibri</vt:lpstr>
      <vt:lpstr>Times New Roman</vt:lpstr>
      <vt:lpstr>Verdana</vt:lpstr>
      <vt:lpstr>Wingdings 2</vt:lpstr>
      <vt:lpstr>Motiv sady Office</vt:lpstr>
      <vt:lpstr>Aspekt</vt:lpstr>
      <vt:lpstr>Prezentace aplikace PowerPoint</vt:lpstr>
      <vt:lpstr>Střední východ</vt:lpstr>
      <vt:lpstr>Zopakujte si: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UKAŽ NA MAPĚ</vt:lpstr>
      <vt:lpstr>OTÁZKY K OPAKOVÁNÍ</vt:lpstr>
      <vt:lpstr>POUŽITÉ ZDROJE</vt:lpstr>
    </vt:vector>
  </TitlesOfParts>
  <Company>Windows Xp Ultimate 2008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Pobřeží Středozemního moře</dc:title>
  <dc:creator>pavlja</dc:creator>
  <cp:lastModifiedBy>Jana Pavlůsková</cp:lastModifiedBy>
  <cp:revision>710</cp:revision>
  <dcterms:created xsi:type="dcterms:W3CDTF">2011-09-10T14:06:04Z</dcterms:created>
  <dcterms:modified xsi:type="dcterms:W3CDTF">2024-09-09T06:40:43Z</dcterms:modified>
</cp:coreProperties>
</file>