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74" r:id="rId3"/>
    <p:sldId id="256" r:id="rId4"/>
    <p:sldId id="259" r:id="rId5"/>
    <p:sldId id="328" r:id="rId6"/>
    <p:sldId id="300" r:id="rId7"/>
    <p:sldId id="332" r:id="rId8"/>
    <p:sldId id="316" r:id="rId9"/>
    <p:sldId id="333" r:id="rId10"/>
    <p:sldId id="334" r:id="rId11"/>
    <p:sldId id="329" r:id="rId12"/>
    <p:sldId id="335" r:id="rId13"/>
    <p:sldId id="330" r:id="rId14"/>
    <p:sldId id="336" r:id="rId15"/>
    <p:sldId id="331" r:id="rId16"/>
    <p:sldId id="337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990099"/>
    <a:srgbClr val="FF00FF"/>
    <a:srgbClr val="99FF66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403" autoAdjust="0"/>
    <p:restoredTop sz="96737" autoAdjust="0"/>
  </p:normalViewPr>
  <p:slideViewPr>
    <p:cSldViewPr>
      <p:cViewPr varScale="1">
        <p:scale>
          <a:sx n="116" d="100"/>
          <a:sy n="116" d="100"/>
        </p:scale>
        <p:origin x="-11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12.5.2012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květen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Asie –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Jižní Asie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a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socioekonomických podmínkách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jižní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Asie.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357166"/>
            <a:ext cx="395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Obyvatelstvo</a:t>
            </a:r>
            <a:endParaRPr lang="cs-CZ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857364"/>
            <a:ext cx="8072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hustě osídlená oblast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největší přírůstek obyvatelstva v Indii (20 milionů ročně)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přelidněná města, chudinské slumy 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pestré národnostní složení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nejvíc národností v Indii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velká role náboženství (hinduismus, islám, buddhismus, </a:t>
            </a:r>
          </a:p>
          <a:p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sikhismus</a:t>
            </a: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džinismus</a:t>
            </a: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, kmenová náboženství)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konflikty hinduismu a islámu </a:t>
            </a:r>
            <a:r>
              <a:rPr lang="cs-CZ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rozdělení na hinduistickou </a:t>
            </a:r>
          </a:p>
          <a:p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Indii a muslimský Pákistán</a:t>
            </a:r>
            <a:endParaRPr lang="cs-CZ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1_slum_bomb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71934" cy="3053951"/>
          </a:xfrm>
          <a:prstGeom prst="rect">
            <a:avLst/>
          </a:prstGeom>
        </p:spPr>
      </p:pic>
      <p:pic>
        <p:nvPicPr>
          <p:cNvPr id="3" name="Obrázek 2" descr="obr12_sik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"/>
            <a:ext cx="4786314" cy="3589736"/>
          </a:xfrm>
          <a:prstGeom prst="rect">
            <a:avLst/>
          </a:prstGeom>
        </p:spPr>
      </p:pic>
      <p:pic>
        <p:nvPicPr>
          <p:cNvPr id="4" name="Obrázek 3" descr="obr13_dilli_dopra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857628"/>
            <a:ext cx="4714876" cy="2628543"/>
          </a:xfrm>
          <a:prstGeom prst="rect">
            <a:avLst/>
          </a:prstGeom>
        </p:spPr>
      </p:pic>
      <p:pic>
        <p:nvPicPr>
          <p:cNvPr id="5" name="Obrázek 4" descr="obr14_dilli_doprav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11140"/>
            <a:ext cx="4214810" cy="316110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3000372"/>
            <a:ext cx="177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 – slum v Bombaji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581001"/>
            <a:ext cx="1824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13 -  doprava v Dillí 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97717" y="3571876"/>
            <a:ext cx="30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 – rodiny na nádvoří sikhského chrámu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58214" y="6500834"/>
            <a:ext cx="645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14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0034" y="428604"/>
            <a:ext cx="2757486" cy="156966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9600" b="1" dirty="0" smtClean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Indie</a:t>
            </a:r>
            <a:endParaRPr lang="cs-CZ" sz="9600" b="1" cap="none" spc="0" dirty="0">
              <a:ln w="315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8" y="2357430"/>
            <a:ext cx="75724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 kontrastů: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hory x nížiny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pouště x deštné lesy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zaostalé oblasti x turistická centra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vliv tradic x západní kultura</a:t>
            </a:r>
          </a:p>
          <a:p>
            <a:pPr>
              <a:buFontTx/>
              <a:buChar char="-"/>
            </a:pPr>
            <a:endParaRPr lang="cs-CZ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rychle se rozvíjející hospodářství</a:t>
            </a: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vlastní kosmický program, světová úroveň vysokých škol, filmový průmysl</a:t>
            </a: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památky, příroda</a:t>
            </a: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vysoký počet obyvatel - problém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285719" y="285728"/>
            <a:ext cx="8596347" cy="6036491"/>
            <a:chOff x="285719" y="285728"/>
            <a:chExt cx="8596347" cy="6036491"/>
          </a:xfrm>
        </p:grpSpPr>
        <p:pic>
          <p:nvPicPr>
            <p:cNvPr id="2" name="Obrázek 1" descr="obr15_tadzmaha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19" y="285728"/>
              <a:ext cx="4396185" cy="2928958"/>
            </a:xfrm>
            <a:prstGeom prst="rect">
              <a:avLst/>
            </a:prstGeom>
          </p:spPr>
        </p:pic>
        <p:pic>
          <p:nvPicPr>
            <p:cNvPr id="3" name="Obrázek 2" descr="obr16_tadzmahal_ran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20" y="3143248"/>
              <a:ext cx="4770919" cy="3166698"/>
            </a:xfrm>
            <a:prstGeom prst="rect">
              <a:avLst/>
            </a:prstGeom>
          </p:spPr>
        </p:pic>
        <p:pic>
          <p:nvPicPr>
            <p:cNvPr id="4" name="Obrázek 3" descr="obr17_tadzmahal_soumrak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3438" y="3143248"/>
              <a:ext cx="4238628" cy="3178971"/>
            </a:xfrm>
            <a:prstGeom prst="rect">
              <a:avLst/>
            </a:prstGeom>
          </p:spPr>
        </p:pic>
      </p:grpSp>
      <p:sp>
        <p:nvSpPr>
          <p:cNvPr id="6" name="Obdélník 5"/>
          <p:cNvSpPr/>
          <p:nvPr/>
        </p:nvSpPr>
        <p:spPr>
          <a:xfrm>
            <a:off x="5286380" y="428604"/>
            <a:ext cx="30828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7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Tádž</a:t>
            </a:r>
            <a:r>
              <a:rPr lang="cs-CZ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7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mahal</a:t>
            </a:r>
            <a:endParaRPr lang="cs-CZ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5720" y="285728"/>
            <a:ext cx="153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15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Tádž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4282" y="6286520"/>
            <a:ext cx="2130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16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Tádž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za úsvitu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72264" y="6286520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17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Tádž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za soumraku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1472" y="500042"/>
            <a:ext cx="41355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Maledivy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071678"/>
            <a:ext cx="7929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Ostrovní stát 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Maledivy leží na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1196 atolových ostrovech 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Indickém oceánu na jih od Indie.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Obydleno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je však jen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 ostrovů. 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Nadmořská výška žádného z nich nepřesahuje 2,5 metru, proto jsou Maledivy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nejplošším státem světa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Každý z ostrovů je obklopen menší či větší korálovou hradbou, což je velmi účinná zábrana proti vlnám, ale naopak se tu dá velmi špatně plout, o čemž svědčí i velké množství vraků.</a:t>
            </a:r>
            <a:endParaRPr lang="cs-CZ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14282" y="4000504"/>
            <a:ext cx="5080000" cy="2634453"/>
            <a:chOff x="285720" y="142852"/>
            <a:chExt cx="5080000" cy="2634453"/>
          </a:xfrm>
        </p:grpSpPr>
        <p:pic>
          <p:nvPicPr>
            <p:cNvPr id="2" name="Obrázek 1" descr="obr18_malediv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142852"/>
              <a:ext cx="5080000" cy="2628900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285720" y="2500306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18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643438" y="3786190"/>
            <a:ext cx="4500562" cy="2920388"/>
            <a:chOff x="142844" y="3000372"/>
            <a:chExt cx="4857752" cy="3206116"/>
          </a:xfrm>
        </p:grpSpPr>
        <p:pic>
          <p:nvPicPr>
            <p:cNvPr id="8" name="Obrázek 7" descr="obr20_malediv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44" y="3000372"/>
              <a:ext cx="4857752" cy="3206116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142844" y="5929330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20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214282" y="214290"/>
            <a:ext cx="5167322" cy="2714644"/>
            <a:chOff x="2071670" y="2238217"/>
            <a:chExt cx="6310330" cy="3039418"/>
          </a:xfrm>
        </p:grpSpPr>
        <p:pic>
          <p:nvPicPr>
            <p:cNvPr id="14" name="Obrázek 13" descr="obr22_maledivy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1670" y="2238217"/>
              <a:ext cx="6310330" cy="3005295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2071670" y="5000636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22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071538" y="2214554"/>
            <a:ext cx="4095752" cy="2571768"/>
            <a:chOff x="3714744" y="2857853"/>
            <a:chExt cx="4667256" cy="3134162"/>
          </a:xfrm>
        </p:grpSpPr>
        <p:pic>
          <p:nvPicPr>
            <p:cNvPr id="11" name="Obrázek 10" descr="obr21_malediv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4744" y="2857853"/>
              <a:ext cx="4667256" cy="3109559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7715272" y="5715016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21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500694" y="142852"/>
            <a:ext cx="3535510" cy="4600908"/>
            <a:chOff x="6357950" y="214290"/>
            <a:chExt cx="2392502" cy="3600776"/>
          </a:xfrm>
        </p:grpSpPr>
        <p:pic>
          <p:nvPicPr>
            <p:cNvPr id="5" name="Obrázek 4" descr="obr19_maledivy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7950" y="214290"/>
              <a:ext cx="2392502" cy="3600776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8072462" y="3500438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19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Obdélník 16"/>
          <p:cNvSpPr/>
          <p:nvPr/>
        </p:nvSpPr>
        <p:spPr>
          <a:xfrm>
            <a:off x="4214810" y="357166"/>
            <a:ext cx="37404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Maledivy</a:t>
            </a:r>
            <a:endParaRPr lang="cs-CZ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Himálaj, Hindúkuš,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Sulamánské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pohoří, Západní Ghát, Východní Ghát, plošina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Málva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plošina Dekan,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Indoganžská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nížina, Indus, Ganga, Brahmaputra, Cejlon, Maledivy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Dillí, Kalkata, Kábul, Karáčí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přírodní podmínky oblasti </a:t>
            </a:r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jižní </a:t>
            </a:r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Asie (povrch, podnebí, vodstvo)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hospodářství oblasti.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Kdo jsou obyvatelé </a:t>
            </a:r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jižní </a:t>
            </a:r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Asie? </a:t>
            </a:r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Jaká </a:t>
            </a:r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náboženství vyznávají</a:t>
            </a:r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? Jakým obtížím čelí?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Jakého původu je souostroví Maledivy?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oblasti ohrožují monzuny a jak?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_testu/z7_16_</a:t>
            </a:r>
            <a:r>
              <a:rPr lang="cs-CZ" sz="2400" dirty="0" err="1" smtClean="0"/>
              <a:t>stredni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_testu/z7_16_</a:t>
            </a:r>
            <a:r>
              <a:rPr lang="cs-CZ" sz="2400" dirty="0" err="1" smtClean="0"/>
              <a:t>stredni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dirty="0" smtClean="0"/>
              <a:t>&amp;vymazat=ano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_map.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svg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4-14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http://upload.wikimedia.org/wikipedia/commons/thumb/0/0a/Asia_location_map2.svg/2000px-Asia_location_map2.svg.png?uselang=cs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Sunnyoraish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commons.wikimedia.org/wiki/File:Monsoon_clouds_Lucknow.JPG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Michael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Kohli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commons.wikimedia.org/wiki/File:Kharghar_Monsoon_2011.jpg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RMehra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commons.wikimedia.org/wiki/File:Cherrapunji.jpg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Harsh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Mangal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http://commons.wikimedia.org/wiki/File:Monsoon_floods_in_Ambala,_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2010.jpg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Koshy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Koshy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http://commons.wikimedia.org/wiki/File:Shepherd_in_Morey_Plains,_enroute_to_Leh,_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in_Ladakh.jpg?uselang=cs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BluesyPete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http://commons.wikimedia.org/wiki/File:SriLanka_-_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Moisson_du_riz.JPG?uselang=cs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R. M.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Calamar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commons.wikimedia.org/wiki/File:Annapurna_from_Tansen.jpg?uselang=cs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Argenberg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http://commons.wikimedia.org/wiki/File:Lete,_Nepal_%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282007%29a.jpg?uselang=cs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Peter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Krohn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commons.wikimedia.org/wiki/File:Nepalese_sherhpa_and_pack.jpg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Kounosu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commons.wikimedia.org/wiki/File:Dharavi_Slum_in_Mumbai.jpg?uselang=cs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Nicolás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Pérez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commons.wikimedia.org/wiki/File:India_Delhi_familias_templo_Sikh_ni.JPG?uselang=cs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David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Bleasdale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commons.wikimedia.org/wiki/File:Delhi_India_traffic_1997.jpg?uselang=cs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14 -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NOMAD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commons.wikimedia.org/wiki/File:Trafficjamdelhi.jpg?uselang=cs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15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Steve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Evans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commons.wikimedia.org/wiki/File:Taj_Mahal_3.jpg?uselang=cs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16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flickr.com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photos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pnglife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http://commons.wikimedia.org/wiki/File:Taj_Mahal,_an_early_morning_view,_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Agra.jpg?uselang=cs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17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Arindambasu2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commons.wikimedia.org/wiki/File:TajAtDusk.jpg?uselang=cs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18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Fizan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commons.wikimedia.org/wiki/File:Thilafushi1.jpg?uselang=cs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19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Nattu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://commons.wikimedia.org/wiki/File:Male,_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the_capital_of_Maldives.jpg?uselang=cs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20 - Bernard bill5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commons.wikimedia.org/wiki/File:477-Maldives.jpg?uselang=cs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21 -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commons.wikimedia.org/wiki/File:HuvafenFushi.jpg?uselang=cs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22 -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http://commons.wikimedia.org/wiki/File:Furan-nafushi01.jpg?uselang=cs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Jižní </a:t>
            </a: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Asie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Indie je</a:t>
            </a:r>
            <a:endParaRPr lang="cs-CZ" sz="2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nejlidnatější země světa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nejlidnatější země světa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nejméně zalidněná země světa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rcRect l="30317" t="36925" r="36072" b="16684"/>
          <a:stretch>
            <a:fillRect/>
          </a:stretch>
        </p:blipFill>
        <p:spPr>
          <a:xfrm>
            <a:off x="214282" y="714356"/>
            <a:ext cx="5572165" cy="5410652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929322" y="642918"/>
            <a:ext cx="2928958" cy="5601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Indie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Dillí (Nové Dillí)</a:t>
            </a:r>
          </a:p>
          <a:p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Afghánistán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Kábul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Pákistán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Islámábád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Nepál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Káthmándú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Bhútán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Thimphu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Bangladéš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Dháka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Srí Lanka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Šrí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Džajavardanapura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Kotte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nebo jen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Kotte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postupné přesouvání vládních institucí z bývalého hl. města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Kolombo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Kolamba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Maledivy - Male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00298" y="3286124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Indie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 rot="19363324">
            <a:off x="1156056" y="246965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Pákistán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 rot="20012072">
            <a:off x="584961" y="184487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Afghánistán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 rot="1056685">
            <a:off x="3100738" y="2577526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Nepál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071934" y="235743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Bhútán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rot="16200000" flipH="1">
            <a:off x="4179091" y="2678901"/>
            <a:ext cx="285752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857620" y="3714752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Bangladéš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Přímá spojovací šipka 20"/>
          <p:cNvCxnSpPr/>
          <p:nvPr/>
        </p:nvCxnSpPr>
        <p:spPr>
          <a:xfrm rot="16200000" flipV="1">
            <a:off x="4107653" y="3464719"/>
            <a:ext cx="500066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214678" y="521495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Srí Lanka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 rot="16200000">
            <a:off x="1364384" y="542217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Maledivy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9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7" y="357166"/>
            <a:ext cx="84296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PŘÍRODNÍ PODMÍNKY</a:t>
            </a:r>
            <a:endParaRPr lang="cs-CZ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velkou část regionu tvoří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poloostrov Přední Indie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 severu ohraničen horským systémem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(Himálaj, Hindúkuš, </a:t>
            </a:r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Sulajmánské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pohoří)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tropické,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jih a jihovýchod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letní monzuny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(záplavy)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řeky napájené horskými ledovci v nížinách velmi vodnaté (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Indus, Ganga, Brahmaputra)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úrodná půda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5_zaplav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6629" cy="3221150"/>
          </a:xfrm>
          <a:prstGeom prst="rect">
            <a:avLst/>
          </a:prstGeom>
        </p:spPr>
      </p:pic>
      <p:pic>
        <p:nvPicPr>
          <p:cNvPr id="2" name="Obrázek 1" descr="obr2_monzunova_oblacno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14686"/>
            <a:ext cx="4857752" cy="3643314"/>
          </a:xfrm>
          <a:prstGeom prst="rect">
            <a:avLst/>
          </a:prstGeom>
        </p:spPr>
      </p:pic>
      <p:pic>
        <p:nvPicPr>
          <p:cNvPr id="4" name="Obrázek 3" descr="obr4_nejvlhci_mis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0486"/>
            <a:ext cx="3214710" cy="4317514"/>
          </a:xfrm>
          <a:prstGeom prst="rect">
            <a:avLst/>
          </a:prstGeom>
        </p:spPr>
      </p:pic>
      <p:pic>
        <p:nvPicPr>
          <p:cNvPr id="3" name="Obrázek 2" descr="obr3_monzu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1" y="0"/>
            <a:ext cx="5715000" cy="3429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57488" y="3714752"/>
            <a:ext cx="43540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72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monzuny</a:t>
            </a:r>
            <a:endParaRPr lang="cs-CZ" sz="7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2844" y="71414"/>
            <a:ext cx="568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357554" y="3429000"/>
            <a:ext cx="568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14744" y="6581001"/>
            <a:ext cx="568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14678" y="6581001"/>
            <a:ext cx="568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4348" y="214290"/>
            <a:ext cx="4733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HOSPODÁŘSTVÍ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8662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57224" y="1357298"/>
            <a:ext cx="74295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nejchudší země světa (kromě Indie a Pákistánu)</a:t>
            </a:r>
          </a:p>
          <a:p>
            <a:pPr>
              <a:buFontTx/>
              <a:buChar char="-"/>
            </a:pPr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Zemědělství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pěstování rýže, cukrové třtiny, čajovníku, ovoce a  </a:t>
            </a:r>
          </a:p>
          <a:p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zeleniny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chov skotu (nejvíce v Indii)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velká produkce mléka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zemědělství pracuje přes ¾ obyvatel</a:t>
            </a:r>
          </a:p>
          <a:p>
            <a:endParaRPr lang="cs-C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Těžba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tuha (Srí Lanka)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uhlí, železná ruda, ropa (Indie)</a:t>
            </a:r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Turistika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rekreace (Maledivy)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vysokohorská turistika (Nepál)</a:t>
            </a:r>
            <a:endParaRPr lang="cs-CZ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3929058" y="2857496"/>
            <a:ext cx="5072066" cy="3896813"/>
            <a:chOff x="-71470" y="389443"/>
            <a:chExt cx="9215470" cy="6316952"/>
          </a:xfrm>
        </p:grpSpPr>
        <p:pic>
          <p:nvPicPr>
            <p:cNvPr id="2" name="Obrázek 1" descr="obr6_chov_koz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9443"/>
              <a:ext cx="9144000" cy="6079114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-71470" y="6429396"/>
              <a:ext cx="17295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6 – chov koz v Indii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214282" y="214290"/>
            <a:ext cx="5429256" cy="4277527"/>
            <a:chOff x="214282" y="214290"/>
            <a:chExt cx="5429256" cy="4277527"/>
          </a:xfrm>
        </p:grpSpPr>
        <p:pic>
          <p:nvPicPr>
            <p:cNvPr id="5" name="Obrázek 4" descr="obr7_ryze_srilank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20" y="214290"/>
              <a:ext cx="5357818" cy="4018364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214282" y="4214818"/>
              <a:ext cx="22841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7 – sklizeň rýže na Srí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Lance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8_annapur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pic>
        <p:nvPicPr>
          <p:cNvPr id="3" name="Obrázek 2" descr="obr9_vesniceLe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279" y="2285992"/>
            <a:ext cx="3216721" cy="2143140"/>
          </a:xfrm>
          <a:prstGeom prst="rect">
            <a:avLst/>
          </a:prstGeom>
        </p:spPr>
      </p:pic>
      <p:pic>
        <p:nvPicPr>
          <p:cNvPr id="4" name="Obrázek 3" descr="obr10_serp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019428"/>
            <a:ext cx="3571868" cy="283857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14282" y="2786058"/>
            <a:ext cx="3451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Annapurna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00430" y="6581001"/>
            <a:ext cx="1634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– nepálský šerpa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70804" y="6429396"/>
            <a:ext cx="13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Annapurna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29322" y="4143380"/>
            <a:ext cx="1577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– vesnice Lete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19166</TotalTime>
  <Words>1177</Words>
  <Application>Microsoft Office PowerPoint</Application>
  <PresentationFormat>Předvádění na obrazovce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sady Office</vt:lpstr>
      <vt:lpstr>Aspekt</vt:lpstr>
      <vt:lpstr>Snímek 1</vt:lpstr>
      <vt:lpstr>Jižní Asie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pavlja</cp:lastModifiedBy>
  <cp:revision>870</cp:revision>
  <dcterms:created xsi:type="dcterms:W3CDTF">2011-09-10T14:06:04Z</dcterms:created>
  <dcterms:modified xsi:type="dcterms:W3CDTF">2012-05-13T21:27:59Z</dcterms:modified>
</cp:coreProperties>
</file>