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0"/>
  </p:notesMasterIdLst>
  <p:handoutMasterIdLst>
    <p:handoutMasterId r:id="rId21"/>
  </p:handoutMasterIdLst>
  <p:sldIdLst>
    <p:sldId id="274" r:id="rId3"/>
    <p:sldId id="256" r:id="rId4"/>
    <p:sldId id="259" r:id="rId5"/>
    <p:sldId id="319" r:id="rId6"/>
    <p:sldId id="300" r:id="rId7"/>
    <p:sldId id="322" r:id="rId8"/>
    <p:sldId id="323" r:id="rId9"/>
    <p:sldId id="324" r:id="rId10"/>
    <p:sldId id="316" r:id="rId11"/>
    <p:sldId id="325" r:id="rId12"/>
    <p:sldId id="326" r:id="rId13"/>
    <p:sldId id="327" r:id="rId14"/>
    <p:sldId id="320" r:id="rId15"/>
    <p:sldId id="321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00FF"/>
    <a:srgbClr val="99FF66"/>
    <a:srgbClr val="CCCCFF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5E5-2ACF-4AAD-9354-F7CF9E63EB0A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F93A-CC6F-41E8-826A-03338B187F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Datum: duben 2012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7.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Téma: Asie – Zakavkazsko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 přírodních a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socioekonomických podmínkách Zakavkazska.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7_cajove_planta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67" y="454953"/>
            <a:ext cx="8120266" cy="594809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00034" y="6429396"/>
            <a:ext cx="2032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7 – čajovníkové plantáže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8_cajovn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99" y="607199"/>
            <a:ext cx="7524803" cy="564360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5786" y="6215082"/>
            <a:ext cx="1229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8 - čajovník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9_YerevanBrandyFact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8141537" cy="3643338"/>
          </a:xfrm>
          <a:prstGeom prst="rect">
            <a:avLst/>
          </a:prstGeom>
        </p:spPr>
      </p:pic>
      <p:pic>
        <p:nvPicPr>
          <p:cNvPr id="3" name="Obrázek 2" descr="obr10_brandy_sh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286124"/>
            <a:ext cx="4064000" cy="304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42844" y="4000504"/>
            <a:ext cx="607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9 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143900" y="6286520"/>
            <a:ext cx="645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10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obr11_brand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4500570"/>
            <a:ext cx="1744189" cy="216308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714348" y="4071942"/>
            <a:ext cx="28584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YEREVAN</a:t>
            </a:r>
          </a:p>
          <a:p>
            <a:pPr algn="ctr"/>
            <a:r>
              <a:rPr lang="cs-CZ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BRANDY</a:t>
            </a:r>
          </a:p>
          <a:p>
            <a:pPr algn="ctr"/>
            <a:r>
              <a:rPr lang="cs-C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FACTORY</a:t>
            </a:r>
            <a:endParaRPr lang="cs-CZ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86380" y="6429396"/>
            <a:ext cx="640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11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59262" y="285728"/>
            <a:ext cx="6425477" cy="92333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cs-CZ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Národnostní konflikty</a:t>
            </a:r>
            <a:endParaRPr lang="cs-CZ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142984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Kromě Gruzie, Arménie a Ázerbájdžánu v oblasti existují i mezinárodně neuznané státy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Abcházie, Jižní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Osetie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Náhorno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karabašská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republika.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obr12_kavkaz_regiony.png"/>
          <p:cNvPicPr>
            <a:picLocks noChangeAspect="1"/>
          </p:cNvPicPr>
          <p:nvPr/>
        </p:nvPicPr>
        <p:blipFill>
          <a:blip r:embed="rId2"/>
          <a:srcRect t="3083" r="175" b="5451"/>
          <a:stretch>
            <a:fillRect/>
          </a:stretch>
        </p:blipFill>
        <p:spPr>
          <a:xfrm>
            <a:off x="1857356" y="1857364"/>
            <a:ext cx="5429288" cy="4714908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2786050" y="3357562"/>
            <a:ext cx="1143008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noFill/>
            </a:endParaRPr>
          </a:p>
        </p:txBody>
      </p:sp>
      <p:sp>
        <p:nvSpPr>
          <p:cNvPr id="6" name="Elipsa 5"/>
          <p:cNvSpPr/>
          <p:nvPr/>
        </p:nvSpPr>
        <p:spPr>
          <a:xfrm>
            <a:off x="4214810" y="378619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5286380" y="5072074"/>
            <a:ext cx="1000132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14348" y="1214422"/>
            <a:ext cx="7429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Náhorní Karabach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je území v jihozápadním Ázerbájdžánu, z jehož cca 145 000 obyvatel je momentálně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cca 95 % Arménů.</a:t>
            </a:r>
          </a:p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Arménie a Ázerbájdžán vedou o území Náhorního Karabachu dlouholetý spor, který v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90. letech 20. století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vygradoval v regulérní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válečný konflikt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V současné době se nachází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 vojenskou kontrolou Arménie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Republiku, vyhlášenou místními Armény na území Karabachu a přilehlého koridoru k Arménii zabírající 16 % Ázerbájdžánského území, mezinárodně nikdo neuznal.</a:t>
            </a: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42910" y="214290"/>
            <a:ext cx="5331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Náhorní Karabach</a:t>
            </a:r>
            <a:endParaRPr lang="cs-CZ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Obrázek 3" descr="obr13_armenska_vlaj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857628"/>
            <a:ext cx="3810000" cy="1905000"/>
          </a:xfrm>
          <a:prstGeom prst="rect">
            <a:avLst/>
          </a:prstGeom>
        </p:spPr>
      </p:pic>
      <p:pic>
        <p:nvPicPr>
          <p:cNvPr id="5" name="Obrázek 4" descr="obr14_vlajka_karabac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857628"/>
            <a:ext cx="3786212" cy="189310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00034" y="5786454"/>
            <a:ext cx="1808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13 – arménská vlajka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43438" y="5715016"/>
            <a:ext cx="3189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14 – vlajka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Náhorno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karabašské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republiky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Velký Kavkaz, Malý Kavkaz, řeky Kura,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Araks</a:t>
            </a:r>
            <a:endParaRPr lang="cs-CZ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Baku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Popiš přírodní podmínky oblasti Zakavkazska (povrch, podnebí)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Popiš hospodářství oblasti.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Z čeho plynou konflikty v této oblasti?</a:t>
            </a:r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 smtClean="0"/>
              <a:t>http://www.</a:t>
            </a:r>
            <a:r>
              <a:rPr lang="cs-CZ" sz="2400" dirty="0" err="1" smtClean="0"/>
              <a:t>zcsol.cz</a:t>
            </a:r>
            <a:r>
              <a:rPr lang="cs-CZ" sz="2400" dirty="0" smtClean="0"/>
              <a:t>/zaklad/testy/</a:t>
            </a:r>
            <a:r>
              <a:rPr lang="cs-CZ" sz="2400" dirty="0" err="1" smtClean="0"/>
              <a:t>form.php</a:t>
            </a:r>
            <a:r>
              <a:rPr lang="cs-CZ" sz="2400" dirty="0" smtClean="0"/>
              <a:t>?&amp;</a:t>
            </a:r>
            <a:r>
              <a:rPr lang="cs-CZ" sz="2400" dirty="0" err="1" smtClean="0"/>
              <a:t>jmeno</a:t>
            </a:r>
            <a:r>
              <a:rPr lang="cs-CZ" sz="2400" dirty="0" smtClean="0"/>
              <a:t>_testu=../../zaklad/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_testu/z7_16_</a:t>
            </a:r>
            <a:r>
              <a:rPr lang="cs-CZ" sz="2400" dirty="0" err="1" smtClean="0"/>
              <a:t>stredni</a:t>
            </a:r>
            <a:r>
              <a:rPr lang="cs-CZ" sz="2400" dirty="0" smtClean="0"/>
              <a:t>_</a:t>
            </a:r>
            <a:r>
              <a:rPr lang="cs-CZ" sz="2400" dirty="0" err="1" smtClean="0"/>
              <a:t>vychod.txt</a:t>
            </a:r>
            <a:r>
              <a:rPr lang="cs-CZ" sz="2400" dirty="0" smtClean="0"/>
              <a:t>&amp;</a:t>
            </a:r>
            <a:r>
              <a:rPr lang="cs-CZ" sz="2400" dirty="0" err="1" smtClean="0"/>
              <a:t>img</a:t>
            </a:r>
            <a:r>
              <a:rPr lang="cs-CZ" sz="2400" dirty="0" smtClean="0"/>
              <a:t>_</a:t>
            </a:r>
            <a:r>
              <a:rPr lang="cs-CZ" sz="2400" dirty="0" err="1" smtClean="0"/>
              <a:t>adr</a:t>
            </a:r>
            <a:r>
              <a:rPr lang="cs-CZ" sz="2400" dirty="0" smtClean="0"/>
              <a:t>=../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_testu/z7_16_</a:t>
            </a:r>
            <a:r>
              <a:rPr lang="cs-CZ" sz="2400" dirty="0" err="1" smtClean="0"/>
              <a:t>stredni</a:t>
            </a:r>
            <a:r>
              <a:rPr lang="cs-CZ" sz="2400" dirty="0" smtClean="0"/>
              <a:t>_</a:t>
            </a:r>
            <a:r>
              <a:rPr lang="cs-CZ" sz="2400" dirty="0" err="1" smtClean="0"/>
              <a:t>vychod</a:t>
            </a:r>
            <a:r>
              <a:rPr lang="cs-CZ" sz="2400" dirty="0" smtClean="0"/>
              <a:t>&amp;vymazat=ano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1 -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location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_map.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svg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[2012-0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4-14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, dostupné jako volné dílo na www: http://upload.wikimedia.org/wikipedia/commons/thumb/0/0a/Asia_location_map2.svg/2000px-Asia_location_map2.svg.png?uselang=cs</a:t>
            </a:r>
          </a:p>
          <a:p>
            <a:pPr>
              <a:buNone/>
            </a:pP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Obr. 2 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f-design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4-30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commons.wikimedia.org/wiki/File:Lake_rica.jpg?uselang=cs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3 -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dare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4-30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http://commons.wikimedia.org/wiki/File:Nature..._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contrast.jpg?uselang=cs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4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Moreau.henri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4-30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commons.wikimedia.org/wiki/File:443_Orgues_basaltiques_pr%C3%A8s_de_Djermouk.JPG?uselang=cs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5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Sevastianos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4-30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commons.wikimedia.org/wiki/File:Georgia_2008_009.jpg?uselang=cs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6_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Dronqqo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4-30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http://commons.wikimedia.org/wiki/File:7_noyabr_2010_%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289%29.jpg?uselang=cs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7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Wikimol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4-30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commons.wikimedia.org/wiki/File:Rize_Tea_Plantation_2005-jk.jpg?uselang=cs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8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Sebastianjude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4-30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commons.wikimedia.org/wiki/File:Teestrauch_Detail.jpg?uselang=cs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9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Ashot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Arzumanyan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4-30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commons.wikimedia.org/wiki/File:Yerevan_Brandy_Factory_left_wing.jpg?uselang=cs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10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Hayk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4-30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http://commons.wikimedia.org/wiki/File:Yerevan_Brandy_Company_-_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brendy_shop.jpg?uselang=cs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11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Szalony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kucharz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4-30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en.wikipedia.org/wiki/File:Martell_in_brandy_snifter.jpg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12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Jeroencommons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4-30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commons.wikimedia.org/wiki/File:Caucasus-political_en.svg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13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SKopp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4-30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commons.wikimedia.org/wiki/File:Flag_of_Armenia.svg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14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David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Benbennick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4-30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http://commons.wikimedia.org/wiki/File:Flag_of_Nagorno-Karabakh.svg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357298"/>
            <a:ext cx="7158037" cy="3643313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Zakavkazsko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142984"/>
            <a:ext cx="7158037" cy="642938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Pohoří Kavkaz leží mezi</a:t>
            </a:r>
            <a:endParaRPr lang="cs-CZ" sz="2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Středozemním a Černým mořem</a:t>
            </a: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Černým a Kaspickým mořem</a:t>
            </a: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Černým a Azovským mořem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_mapa.jpg"/>
          <p:cNvPicPr>
            <a:picLocks noChangeAspect="1"/>
          </p:cNvPicPr>
          <p:nvPr/>
        </p:nvPicPr>
        <p:blipFill>
          <a:blip r:embed="rId2">
            <a:lum contrast="20000"/>
          </a:blip>
          <a:srcRect l="12760" t="32155" r="72620" b="42342"/>
          <a:stretch>
            <a:fillRect/>
          </a:stretch>
        </p:blipFill>
        <p:spPr>
          <a:xfrm>
            <a:off x="285720" y="642918"/>
            <a:ext cx="4714908" cy="578647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143108" y="2143116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Gruzie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071802" y="2571744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Ázerbájdžán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85918" y="2857496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Arménie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ovací šipka 6"/>
          <p:cNvCxnSpPr/>
          <p:nvPr/>
        </p:nvCxnSpPr>
        <p:spPr>
          <a:xfrm flipV="1">
            <a:off x="2285984" y="2714620"/>
            <a:ext cx="500066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rot="10800000" flipV="1">
            <a:off x="3000364" y="2786058"/>
            <a:ext cx="357190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3357554" y="2786058"/>
            <a:ext cx="357190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857884" y="714356"/>
            <a:ext cx="2069797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Gruzie –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Tbilisi</a:t>
            </a: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Arménie –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Jerevan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Ázerbájdžán -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Baku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7" y="357166"/>
            <a:ext cx="84296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PŘÍRODNÍ PODMÍNKY</a:t>
            </a:r>
            <a:endParaRPr lang="cs-CZ" sz="4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území mezi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Černým a Kaspickým mořem 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jižně od hlavního hřebenu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Kavkazu</a:t>
            </a:r>
            <a:endParaRPr lang="cs-CZ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cs-CZ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pobřežní nížiny a údolí mezi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Malým a Velkým Kavkazem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subtropické podnebí</a:t>
            </a:r>
          </a:p>
          <a:p>
            <a:pPr>
              <a:buFontTx/>
              <a:buChar char="-"/>
            </a:pPr>
            <a:endParaRPr lang="cs-CZ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prudké horské řeky (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Kura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2_Lake_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6500834"/>
            <a:ext cx="2737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 – jezero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Rica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Gruzie, 950 m n. m.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3_gruz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60" y="450045"/>
            <a:ext cx="7943880" cy="595791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71472" y="6429396"/>
            <a:ext cx="2380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 – přírodní kontrasty v Gruzii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r4_cedic_varha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4064000" cy="3048000"/>
          </a:xfrm>
          <a:prstGeom prst="rect">
            <a:avLst/>
          </a:prstGeom>
        </p:spPr>
      </p:pic>
      <p:pic>
        <p:nvPicPr>
          <p:cNvPr id="5" name="Obrázek 4" descr="obr6_kura_azer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643314"/>
            <a:ext cx="5429288" cy="3053975"/>
          </a:xfrm>
          <a:prstGeom prst="rect">
            <a:avLst/>
          </a:prstGeom>
        </p:spPr>
      </p:pic>
      <p:pic>
        <p:nvPicPr>
          <p:cNvPr id="4" name="Obrázek 3" descr="obr5_kura_tbilis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571612"/>
            <a:ext cx="4064000" cy="304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429124" y="214290"/>
            <a:ext cx="2468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4 – čedičové varhany v Arménii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58016" y="1285860"/>
            <a:ext cx="1890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5 – řeka Kura v Tbilisi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429388" y="6429396"/>
            <a:ext cx="2346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6 – řeka Kura v Ázerbájdžánu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14348" y="214290"/>
            <a:ext cx="4733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cs-C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HOSPODÁŘSTVÍ</a:t>
            </a:r>
            <a:endParaRPr lang="cs-CZ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28662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57224" y="1357298"/>
            <a:ext cx="7429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Zemědělství</a:t>
            </a:r>
            <a:endParaRPr lang="cs-C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pěstování čajovníku, bavlníku, vinné révy, ovoce (úpatí hor)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chov ovcí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obilí (zavedli Rusové v době SSSR)</a:t>
            </a:r>
            <a:endParaRPr lang="cs-CZ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Průmysl</a:t>
            </a:r>
            <a:endParaRPr lang="cs-CZ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elektronika, textil, potravinářství</a:t>
            </a:r>
          </a:p>
          <a:p>
            <a:pPr>
              <a:buFontTx/>
              <a:buChar char="-"/>
            </a:pPr>
            <a:endParaRPr lang="cs-CZ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Těžba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ropa a zemní plyn (Ázerbájdžán)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uhlí, mangan (Gruzie)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měď (Arménie)</a:t>
            </a:r>
          </a:p>
          <a:p>
            <a:pPr>
              <a:buFontTx/>
              <a:buChar char="-"/>
            </a:pPr>
            <a:endParaRPr lang="cs-CZ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Vývoz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čaj, tabák, víno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gruzínský a arménský koňak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15759</TotalTime>
  <Words>685</Words>
  <Application>Microsoft Office PowerPoint</Application>
  <PresentationFormat>Předvádění na obrazovce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Motiv sady Office</vt:lpstr>
      <vt:lpstr>Aspekt</vt:lpstr>
      <vt:lpstr>Snímek 1</vt:lpstr>
      <vt:lpstr>Zakavkazsko</vt:lpstr>
      <vt:lpstr>Zopakujte si: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pavlja</cp:lastModifiedBy>
  <cp:revision>732</cp:revision>
  <dcterms:created xsi:type="dcterms:W3CDTF">2011-09-10T14:06:04Z</dcterms:created>
  <dcterms:modified xsi:type="dcterms:W3CDTF">2012-04-30T12:26:45Z</dcterms:modified>
</cp:coreProperties>
</file>