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6"/>
  </p:notesMasterIdLst>
  <p:handoutMasterIdLst>
    <p:handoutMasterId r:id="rId17"/>
  </p:handoutMasterIdLst>
  <p:sldIdLst>
    <p:sldId id="274" r:id="rId3"/>
    <p:sldId id="256" r:id="rId4"/>
    <p:sldId id="259" r:id="rId5"/>
    <p:sldId id="338" r:id="rId6"/>
    <p:sldId id="300" r:id="rId7"/>
    <p:sldId id="340" r:id="rId8"/>
    <p:sldId id="316" r:id="rId9"/>
    <p:sldId id="341" r:id="rId10"/>
    <p:sldId id="339" r:id="rId11"/>
    <p:sldId id="342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FF66"/>
    <a:srgbClr val="FFFFCC"/>
    <a:srgbClr val="990099"/>
    <a:srgbClr val="FF00FF"/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403" autoAdjust="0"/>
    <p:restoredTop sz="96737" autoAdjust="0"/>
  </p:normalViewPr>
  <p:slideViewPr>
    <p:cSldViewPr>
      <p:cViewPr varScale="1">
        <p:scale>
          <a:sx n="73" d="100"/>
          <a:sy n="73" d="100"/>
        </p:scale>
        <p:origin x="-2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12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C5B4D-D328-4681-B0DC-5C164F03A64A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4DE6A-C619-4276-8794-72F0860DAF3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485E5-2ACF-4AAD-9354-F7CF9E63EB0A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7F93A-CC6F-41E8-826A-03338B187F9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2B7974-C0A7-406A-A524-E82E198FFE10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B7974-C0A7-406A-A524-E82E198FFE10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B7974-C0A7-406A-A524-E82E198FFE10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62B7974-C0A7-406A-A524-E82E198FFE10}" type="datetimeFigureOut">
              <a:rPr lang="cs-CZ" smtClean="0"/>
              <a:pPr/>
              <a:t>18.11.2014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FDDC9DE-F2A4-4146-BF56-3C12E0C71A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428604"/>
            <a:ext cx="80010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Autor: Mgr. Jana </a:t>
            </a:r>
            <a:r>
              <a:rPr lang="cs-CZ" sz="2400" dirty="0" err="1" smtClean="0">
                <a:latin typeface="Times New Roman" pitchFamily="18" charset="0"/>
                <a:cs typeface="Times New Roman" pitchFamily="18" charset="0"/>
              </a:rPr>
              <a:t>Pavlůsková</a:t>
            </a:r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Datum: květen 2012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Ročník: 7.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oblast: Člověk a příroda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Vzdělávací obor: Zeměpis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Tematický okruh: Zeměpis světadílů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Téma: Asie – Jihovýchodní Asie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Anotace: Prezentace určená jako výklad k učivu o přírodních a 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socioekonomických podmínkách jihovýchodní Asie.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Materiál je doplněn množstvím fotografií, shrnutím ve  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formě otázek k opakování a odkazem na interaktivní </a:t>
            </a: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               test k procvičení.</a:t>
            </a: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00034" y="142852"/>
            <a:ext cx="60399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Ho Či </a:t>
            </a:r>
            <a:r>
              <a:rPr lang="cs-CZ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Minovo</a:t>
            </a:r>
            <a:r>
              <a:rPr lang="cs-CZ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Město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71472" y="1142984"/>
            <a:ext cx="8001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 dřívějším jménem </a:t>
            </a:r>
            <a:r>
              <a:rPr lang="cs-CZ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Saigon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je největším vietnamským městem. V roce 2005 žilo v celé metropolitní oblasti 6,2 milionu obyvatel.</a:t>
            </a:r>
          </a:p>
          <a:p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Dobytím města severním Vietnamem 30. dubna 1975 byla ukončena vietnamská válka a město bylo pojmenováno po Ho Či </a:t>
            </a:r>
            <a:r>
              <a:rPr lang="cs-CZ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Minovi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osvoboditeli severního Vietnamu z francouzského područí, na Ho Či </a:t>
            </a:r>
            <a:r>
              <a:rPr lang="cs-CZ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Minovo</a:t>
            </a:r>
            <a:r>
              <a:rPr lang="cs-CZ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Město. 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214282" y="2786058"/>
            <a:ext cx="8654627" cy="3348833"/>
            <a:chOff x="214282" y="2428868"/>
            <a:chExt cx="8654627" cy="3348833"/>
          </a:xfrm>
        </p:grpSpPr>
        <p:pic>
          <p:nvPicPr>
            <p:cNvPr id="5" name="Obrázek 4" descr="obr11_saigon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14810" y="2428868"/>
              <a:ext cx="4654099" cy="3105157"/>
            </a:xfrm>
            <a:prstGeom prst="rect">
              <a:avLst/>
            </a:prstGeom>
          </p:spPr>
        </p:pic>
        <p:pic>
          <p:nvPicPr>
            <p:cNvPr id="4" name="Obrázek 3" descr="obr11_hočiminovo_mesto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720" y="2428868"/>
              <a:ext cx="4143404" cy="3107553"/>
            </a:xfrm>
            <a:prstGeom prst="rect">
              <a:avLst/>
            </a:prstGeom>
          </p:spPr>
        </p:pic>
        <p:sp>
          <p:nvSpPr>
            <p:cNvPr id="6" name="TextovéPole 5"/>
            <p:cNvSpPr txBox="1"/>
            <p:nvPr/>
          </p:nvSpPr>
          <p:spPr>
            <a:xfrm>
              <a:off x="214282" y="5500702"/>
              <a:ext cx="6786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11 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ovéPole 6"/>
            <p:cNvSpPr txBox="1"/>
            <p:nvPr/>
          </p:nvSpPr>
          <p:spPr>
            <a:xfrm>
              <a:off x="4429124" y="5500702"/>
              <a:ext cx="6786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12 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26_mapa_pozad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6732"/>
          </a:xfrm>
          <a:prstGeom prst="rect">
            <a:avLst/>
          </a:prstGeom>
          <a:ln>
            <a:noFill/>
          </a:ln>
          <a:effectLst/>
          <a:scene3d>
            <a:camera prst="perspectiveFront"/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cs-CZ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UKAŽ NA MAPĚ</a:t>
            </a:r>
            <a:endParaRPr lang="cs-CZ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Velké Sundy, Malé Sundy, Zadní Indie, Malajský poloostrov, Sumatra, Jáva, Borneo, Filipíny, Thajský záliv,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Adamanské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 moře, Jávské moře, Jihočínské moře, Mekong, </a:t>
            </a:r>
            <a:r>
              <a:rPr lang="cs-CZ" sz="4000" dirty="0" err="1" smtClean="0">
                <a:latin typeface="Times New Roman" pitchFamily="18" charset="0"/>
                <a:cs typeface="Times New Roman" pitchFamily="18" charset="0"/>
              </a:rPr>
              <a:t>Arakanské</a:t>
            </a:r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 pohoří</a:t>
            </a:r>
            <a:endParaRPr lang="cs-CZ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OTÁZKY K OPAKOVÁNÍ</a:t>
            </a:r>
            <a:endParaRPr lang="cs-CZ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72006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Jmenuj státy jihovýchodní Asie.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Popiš přírodní podmínky jihovýchodní Asie.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Co je hlavní součástí jihoasijského hospodářství?</a:t>
            </a:r>
          </a:p>
          <a:p>
            <a:pPr lvl="0"/>
            <a:r>
              <a:rPr lang="cs-CZ" sz="2900" dirty="0" smtClean="0">
                <a:latin typeface="Times New Roman" pitchFamily="18" charset="0"/>
                <a:cs typeface="Times New Roman" pitchFamily="18" charset="0"/>
              </a:rPr>
              <a:t>Na co jsou zaměřeny jednotlivé složky hospodářství (zemědělství, průmysl, těžba, cestovní ruch)?</a:t>
            </a: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2900" b="1" dirty="0" smtClean="0">
                <a:latin typeface="Times New Roman" pitchFamily="18" charset="0"/>
                <a:cs typeface="Times New Roman" pitchFamily="18" charset="0"/>
              </a:rPr>
              <a:t>PROCVIČTE SE V TESTÍKU</a:t>
            </a:r>
          </a:p>
          <a:p>
            <a:r>
              <a:rPr lang="cs-CZ" sz="2400" dirty="0" smtClean="0"/>
              <a:t>http://www.</a:t>
            </a:r>
            <a:r>
              <a:rPr lang="cs-CZ" sz="2400" dirty="0" err="1" smtClean="0"/>
              <a:t>zcsol.cz</a:t>
            </a:r>
            <a:r>
              <a:rPr lang="cs-CZ" sz="2400" dirty="0" smtClean="0"/>
              <a:t>/zaklad/testy/</a:t>
            </a:r>
            <a:r>
              <a:rPr lang="cs-CZ" sz="2400" dirty="0" err="1" smtClean="0"/>
              <a:t>form.php</a:t>
            </a:r>
            <a:r>
              <a:rPr lang="cs-CZ" sz="2400" dirty="0" smtClean="0"/>
              <a:t>?&amp;</a:t>
            </a:r>
            <a:r>
              <a:rPr lang="cs-CZ" sz="2400" dirty="0" err="1" smtClean="0"/>
              <a:t>jmeno</a:t>
            </a:r>
            <a:r>
              <a:rPr lang="cs-CZ" sz="2400" dirty="0" smtClean="0"/>
              <a:t>_testu=../../zaklad/</a:t>
            </a:r>
            <a:r>
              <a:rPr lang="cs-CZ" sz="2400" dirty="0" err="1" smtClean="0"/>
              <a:t>stranky</a:t>
            </a:r>
            <a:r>
              <a:rPr lang="cs-CZ" sz="2400" dirty="0" smtClean="0"/>
              <a:t>_</a:t>
            </a:r>
            <a:r>
              <a:rPr lang="cs-CZ" sz="2400" dirty="0" err="1" smtClean="0"/>
              <a:t>predmetu</a:t>
            </a:r>
            <a:r>
              <a:rPr lang="cs-CZ" sz="2400" dirty="0" smtClean="0"/>
              <a:t>/</a:t>
            </a:r>
            <a:r>
              <a:rPr lang="cs-CZ" sz="2400" dirty="0" err="1" smtClean="0"/>
              <a:t>zadani</a:t>
            </a:r>
            <a:r>
              <a:rPr lang="cs-CZ" sz="2400" dirty="0" smtClean="0"/>
              <a:t>_testu/z7_16_</a:t>
            </a:r>
            <a:r>
              <a:rPr lang="cs-CZ" sz="2400" dirty="0" err="1" smtClean="0"/>
              <a:t>stredni</a:t>
            </a:r>
            <a:r>
              <a:rPr lang="cs-CZ" sz="2400" dirty="0" smtClean="0"/>
              <a:t>_</a:t>
            </a:r>
            <a:r>
              <a:rPr lang="cs-CZ" sz="2400" dirty="0" err="1" smtClean="0"/>
              <a:t>vychod.txt</a:t>
            </a:r>
            <a:r>
              <a:rPr lang="cs-CZ" sz="2400" dirty="0" smtClean="0"/>
              <a:t>&amp;</a:t>
            </a:r>
            <a:r>
              <a:rPr lang="cs-CZ" sz="2400" dirty="0" err="1" smtClean="0"/>
              <a:t>img</a:t>
            </a:r>
            <a:r>
              <a:rPr lang="cs-CZ" sz="2400" dirty="0" smtClean="0"/>
              <a:t>_</a:t>
            </a:r>
            <a:r>
              <a:rPr lang="cs-CZ" sz="2400" dirty="0" err="1" smtClean="0"/>
              <a:t>adr</a:t>
            </a:r>
            <a:r>
              <a:rPr lang="cs-CZ" sz="2400" dirty="0" smtClean="0"/>
              <a:t>=../</a:t>
            </a:r>
            <a:r>
              <a:rPr lang="cs-CZ" sz="2400" dirty="0" err="1" smtClean="0"/>
              <a:t>stranky</a:t>
            </a:r>
            <a:r>
              <a:rPr lang="cs-CZ" sz="2400" dirty="0" smtClean="0"/>
              <a:t>_</a:t>
            </a:r>
            <a:r>
              <a:rPr lang="cs-CZ" sz="2400" dirty="0" err="1" smtClean="0"/>
              <a:t>predmetu</a:t>
            </a:r>
            <a:r>
              <a:rPr lang="cs-CZ" sz="2400" dirty="0" smtClean="0"/>
              <a:t>/</a:t>
            </a:r>
            <a:r>
              <a:rPr lang="cs-CZ" sz="2400" dirty="0" err="1" smtClean="0"/>
              <a:t>zadani</a:t>
            </a:r>
            <a:r>
              <a:rPr lang="cs-CZ" sz="2400" dirty="0" smtClean="0"/>
              <a:t>_testu/z7_16_</a:t>
            </a:r>
            <a:r>
              <a:rPr lang="cs-CZ" sz="2400" dirty="0" err="1" smtClean="0"/>
              <a:t>stredni</a:t>
            </a:r>
            <a:r>
              <a:rPr lang="cs-CZ" sz="2400" dirty="0" smtClean="0"/>
              <a:t>_</a:t>
            </a:r>
            <a:r>
              <a:rPr lang="cs-CZ" sz="2400" dirty="0" err="1" smtClean="0"/>
              <a:t>vychod</a:t>
            </a:r>
            <a:r>
              <a:rPr lang="cs-CZ" sz="2400" dirty="0" smtClean="0"/>
              <a:t>&amp;vymazat=ano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POUŽITÉ ZDROJE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1 -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World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_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location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_map.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svg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4-14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jako volné dílo na www: http://upload.wikimedia.org/wikipedia/commons/thumb/0/0a/Asia_location_map2.svg/2000px-Asia_location_map2.svg.png?uselang=cs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2 - KY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Geologist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5-20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http://commons.wikimedia.org/wiki/File:Kompong_Cham_aerial.jpg?uselang=cs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3 -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Étienne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André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5-20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http://commons.wikimedia.org/wiki/File:2005-07-23_Mekong_-_Maisons.jpg?uselang=cs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4 -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Darwinek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5-20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jako volné dílo na www: http://commons.wikimedia.org/wiki/File:Mekong_delta.jpg?uselang=cs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5 - User: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Doron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5-20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http://commons.wikimedia.org/wiki/File:CanThoFloatingMarket.jpg?uselang=cs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6 - Adam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Jones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5-20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http://commons.wikimedia.org/wiki/File:Waterfront_-_My_Tho_-_Vietnam_-_02.JPG?uselang=cs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7 -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Presidential Press and Information Office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5-20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http://commons.wikimedia.org/wiki/File:Vladimir_Putin_at_APEC_Summit_in_Thailand_19-21_October_2003-11.jpg?uselang=cs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8 -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Manfred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Werner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5-20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http://commons.wikimedia.org/wiki/File:Angkor_Wat_W-Seite.jpg?uselang=cs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9 -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Terence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Ong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5-20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http://commons.wikimedia.org/wiki/File:Sri_Senpaga_Vinayagar_Temple.JPG?uselang=cs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10 -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Elph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5-20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jako volné dílo na www: http://commons.wikimedia.org/wiki/File:Boda12E.JPG?uselang=cs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11 - Robert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Lafond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5-20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http://commons.wikimedia.org/wiki/File:Saigon,_f%C3%AAte_du_T%C3%AAt.jpg?uselang=cs</a:t>
            </a:r>
          </a:p>
          <a:p>
            <a:pPr>
              <a:buNone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12 -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Hanukikanker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[2012-0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5-20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dostupné pod licencí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Commons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na www: http://commons.wikimedia.org/wiki/File:Saigonnightskyline.jpg?uselang=cs</a:t>
            </a:r>
            <a:endParaRPr lang="es-ES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85720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71538" y="1357298"/>
            <a:ext cx="7158037" cy="3643313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Jihovýchodní Asie</a:t>
            </a:r>
            <a:endParaRPr lang="cs-CZ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14282" y="357166"/>
            <a:ext cx="8572560" cy="614366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a)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000100" y="1142984"/>
            <a:ext cx="7158037" cy="642938"/>
          </a:xfrm>
        </p:spPr>
        <p:txBody>
          <a:bodyPr>
            <a:noAutofit/>
          </a:bodyPr>
          <a:lstStyle/>
          <a:p>
            <a:r>
              <a:rPr lang="cs-CZ" sz="6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Zopakujte si:</a:t>
            </a:r>
            <a:endParaRPr lang="cs-CZ" sz="6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42976" y="2500306"/>
            <a:ext cx="68580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Asijští tygři je název pro</a:t>
            </a:r>
          </a:p>
          <a:p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nejvyspělejší státy</a:t>
            </a: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rychle se rozvíjející státy </a:t>
            </a:r>
          </a:p>
          <a:p>
            <a:pPr marL="342900" indent="-342900">
              <a:buAutoNum type="alphaLcParenR"/>
            </a:pPr>
            <a:endParaRPr lang="cs-CZ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c) nejvýznamnější diktátory</a:t>
            </a:r>
            <a:endParaRPr lang="cs-CZ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1_mapa.jpg"/>
          <p:cNvPicPr>
            <a:picLocks noChangeAspect="1"/>
          </p:cNvPicPr>
          <p:nvPr/>
        </p:nvPicPr>
        <p:blipFill>
          <a:blip r:embed="rId2"/>
          <a:srcRect l="53921" t="51563"/>
          <a:stretch>
            <a:fillRect/>
          </a:stretch>
        </p:blipFill>
        <p:spPr>
          <a:xfrm>
            <a:off x="0" y="1571612"/>
            <a:ext cx="6858016" cy="507152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6125225" y="0"/>
            <a:ext cx="3018775" cy="5632311"/>
          </a:xfrm>
          <a:prstGeom prst="rect">
            <a:avLst/>
          </a:prstGeom>
          <a:solidFill>
            <a:srgbClr val="99FF66"/>
          </a:solidFill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Barma -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Neipyijto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(od r. 2005)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Thajsko – Bangkok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Laos – Vientiane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Kambodža – Phnompenh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Vietnam – Ha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Noi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Malajsie -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Kuala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Lumpur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Brunej -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Bandar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Seri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Begawan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Indonésie – Jakarta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Filipíny – Manila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Singapur – 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Singapore</a:t>
            </a: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městský stát</a:t>
            </a:r>
            <a:endParaRPr lang="cs-CZ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00034" y="2500306"/>
            <a:ext cx="73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Barma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42976" y="3143248"/>
            <a:ext cx="763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Thajsko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357290" y="2643182"/>
            <a:ext cx="484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Laos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 rot="19881760">
            <a:off x="1371488" y="3616492"/>
            <a:ext cx="853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Kambodža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 rot="19297832">
            <a:off x="1938350" y="3547273"/>
            <a:ext cx="707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Vietnam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714480" y="4500570"/>
            <a:ext cx="716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Malajsie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Přímá spojovací šipka 10"/>
          <p:cNvCxnSpPr>
            <a:stCxn id="9" idx="1"/>
          </p:cNvCxnSpPr>
          <p:nvPr/>
        </p:nvCxnSpPr>
        <p:spPr>
          <a:xfrm rot="10800000">
            <a:off x="1571604" y="4572008"/>
            <a:ext cx="142876" cy="67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>
            <a:stCxn id="9" idx="3"/>
          </p:cNvCxnSpPr>
          <p:nvPr/>
        </p:nvCxnSpPr>
        <p:spPr>
          <a:xfrm>
            <a:off x="2431343" y="4639070"/>
            <a:ext cx="497583" cy="758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2571736" y="4143380"/>
            <a:ext cx="60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Brunej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Přímá spojovací šipka 17"/>
          <p:cNvCxnSpPr>
            <a:stCxn id="16" idx="2"/>
          </p:cNvCxnSpPr>
          <p:nvPr/>
        </p:nvCxnSpPr>
        <p:spPr>
          <a:xfrm rot="16200000" flipH="1">
            <a:off x="2861399" y="4433042"/>
            <a:ext cx="151629" cy="1263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2285984" y="5500702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Indonésie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 rot="3653819">
            <a:off x="3783829" y="330554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Filipíny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 rot="18684509">
            <a:off x="1692928" y="4802961"/>
            <a:ext cx="740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Singapur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Přímá spojovací šipka 23"/>
          <p:cNvCxnSpPr/>
          <p:nvPr/>
        </p:nvCxnSpPr>
        <p:spPr>
          <a:xfrm rot="10800000">
            <a:off x="1785918" y="4929198"/>
            <a:ext cx="142876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6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28597" y="357166"/>
            <a:ext cx="842968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PŘÍRODNÍ PODMÍNKY</a:t>
            </a:r>
            <a:endParaRPr lang="cs-CZ" sz="4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poloostrov Zadní Indie, Malajský poloostrov, Velké a </a:t>
            </a:r>
          </a:p>
          <a:p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Malé Sundy, Filipíny, Moluky</a:t>
            </a:r>
          </a:p>
          <a:p>
            <a:endParaRPr lang="cs-CZ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tropické monzunové podnebí, v létě dlouhotrvající deště</a:t>
            </a:r>
          </a:p>
          <a:p>
            <a:endParaRPr lang="cs-CZ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deštný les (ustupuje lidské činnosti), savany</a:t>
            </a:r>
          </a:p>
          <a:p>
            <a:endParaRPr lang="cs-CZ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řeka Mekong – říční doprava</a:t>
            </a:r>
          </a:p>
          <a:p>
            <a:pPr>
              <a:buFontTx/>
              <a:buChar char="-"/>
            </a:pPr>
            <a:endParaRPr lang="cs-CZ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sopečná činnost</a:t>
            </a:r>
            <a:endParaRPr lang="cs-CZ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Skupina 11"/>
          <p:cNvGrpSpPr/>
          <p:nvPr/>
        </p:nvGrpSpPr>
        <p:grpSpPr>
          <a:xfrm>
            <a:off x="5500694" y="142852"/>
            <a:ext cx="3428992" cy="3643314"/>
            <a:chOff x="5000628" y="1500174"/>
            <a:chExt cx="3571876" cy="3848899"/>
          </a:xfrm>
        </p:grpSpPr>
        <p:sp>
          <p:nvSpPr>
            <p:cNvPr id="6" name="TextovéPole 5"/>
            <p:cNvSpPr txBox="1"/>
            <p:nvPr/>
          </p:nvSpPr>
          <p:spPr>
            <a:xfrm>
              <a:off x="5000628" y="5072074"/>
              <a:ext cx="16525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4 – delta Mekongu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" name="Obrázek 10" descr="obr4_mekong_delta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00628" y="1500174"/>
              <a:ext cx="3571876" cy="3571876"/>
            </a:xfrm>
            <a:prstGeom prst="rect">
              <a:avLst/>
            </a:prstGeom>
          </p:spPr>
        </p:pic>
      </p:grpSp>
      <p:grpSp>
        <p:nvGrpSpPr>
          <p:cNvPr id="14" name="Skupina 13"/>
          <p:cNvGrpSpPr/>
          <p:nvPr/>
        </p:nvGrpSpPr>
        <p:grpSpPr>
          <a:xfrm>
            <a:off x="5000628" y="3786190"/>
            <a:ext cx="4000496" cy="2991667"/>
            <a:chOff x="1643042" y="1428736"/>
            <a:chExt cx="4148158" cy="3134519"/>
          </a:xfrm>
        </p:grpSpPr>
        <p:sp>
          <p:nvSpPr>
            <p:cNvPr id="7" name="TextovéPole 6"/>
            <p:cNvSpPr txBox="1"/>
            <p:nvPr/>
          </p:nvSpPr>
          <p:spPr>
            <a:xfrm>
              <a:off x="1643042" y="4286256"/>
              <a:ext cx="15788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5 – plující tržnice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" name="Obrázek 12" descr="obr5_mekong_plujici_trh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8309" y="1428736"/>
              <a:ext cx="4112891" cy="2843036"/>
            </a:xfrm>
            <a:prstGeom prst="rect">
              <a:avLst/>
            </a:prstGeom>
          </p:spPr>
        </p:pic>
      </p:grpSp>
      <p:grpSp>
        <p:nvGrpSpPr>
          <p:cNvPr id="16" name="Skupina 15"/>
          <p:cNvGrpSpPr/>
          <p:nvPr/>
        </p:nvGrpSpPr>
        <p:grpSpPr>
          <a:xfrm>
            <a:off x="142844" y="3294853"/>
            <a:ext cx="4429124" cy="3563147"/>
            <a:chOff x="2428860" y="2071678"/>
            <a:chExt cx="4429124" cy="3563147"/>
          </a:xfrm>
        </p:grpSpPr>
        <p:sp>
          <p:nvSpPr>
            <p:cNvPr id="8" name="TextovéPole 7"/>
            <p:cNvSpPr txBox="1"/>
            <p:nvPr/>
          </p:nvSpPr>
          <p:spPr>
            <a:xfrm>
              <a:off x="2428860" y="5357826"/>
              <a:ext cx="21751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6 – město v deltě Mekongu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5" name="Obrázek 14" descr="obr6_mekong_mesto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28860" y="2071678"/>
              <a:ext cx="4429124" cy="3321843"/>
            </a:xfrm>
            <a:prstGeom prst="rect">
              <a:avLst/>
            </a:prstGeom>
          </p:spPr>
        </p:pic>
      </p:grpSp>
      <p:grpSp>
        <p:nvGrpSpPr>
          <p:cNvPr id="10" name="Skupina 9"/>
          <p:cNvGrpSpPr/>
          <p:nvPr/>
        </p:nvGrpSpPr>
        <p:grpSpPr>
          <a:xfrm>
            <a:off x="2928926" y="357166"/>
            <a:ext cx="3786182" cy="2991643"/>
            <a:chOff x="3428992" y="0"/>
            <a:chExt cx="3786182" cy="2991643"/>
          </a:xfrm>
        </p:grpSpPr>
        <p:sp>
          <p:nvSpPr>
            <p:cNvPr id="5" name="TextovéPole 4"/>
            <p:cNvSpPr txBox="1"/>
            <p:nvPr/>
          </p:nvSpPr>
          <p:spPr>
            <a:xfrm>
              <a:off x="3428992" y="2714644"/>
              <a:ext cx="25919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3 – plující domy v deltě Mekongu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" name="Obrázek 8" descr="obr3_mekong_delta_domy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71868" y="0"/>
              <a:ext cx="3643306" cy="2732480"/>
            </a:xfrm>
            <a:prstGeom prst="rect">
              <a:avLst/>
            </a:prstGeom>
          </p:spPr>
        </p:pic>
      </p:grpSp>
      <p:grpSp>
        <p:nvGrpSpPr>
          <p:cNvPr id="4" name="Skupina 3"/>
          <p:cNvGrpSpPr/>
          <p:nvPr/>
        </p:nvGrpSpPr>
        <p:grpSpPr>
          <a:xfrm>
            <a:off x="142844" y="142852"/>
            <a:ext cx="3643338" cy="2714644"/>
            <a:chOff x="0" y="0"/>
            <a:chExt cx="3505216" cy="2562991"/>
          </a:xfrm>
        </p:grpSpPr>
        <p:pic>
          <p:nvPicPr>
            <p:cNvPr id="2" name="Obrázek 1" descr="obr2_mekong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3505216" cy="2330969"/>
            </a:xfrm>
            <a:prstGeom prst="rect">
              <a:avLst/>
            </a:prstGeom>
          </p:spPr>
        </p:pic>
        <p:sp>
          <p:nvSpPr>
            <p:cNvPr id="3" name="TextovéPole 2"/>
            <p:cNvSpPr txBox="1"/>
            <p:nvPr/>
          </p:nvSpPr>
          <p:spPr>
            <a:xfrm>
              <a:off x="0" y="2285992"/>
              <a:ext cx="12101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2 - Mekong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Obdélník 16"/>
          <p:cNvSpPr/>
          <p:nvPr/>
        </p:nvSpPr>
        <p:spPr>
          <a:xfrm>
            <a:off x="142844" y="2786058"/>
            <a:ext cx="28424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cs-CZ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mekong</a:t>
            </a:r>
            <a:endParaRPr lang="cs-CZ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14348" y="214290"/>
            <a:ext cx="4733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cs-CZ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HOSPODÁŘSTVÍ</a:t>
            </a:r>
            <a:endParaRPr lang="cs-CZ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28662" y="15716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57224" y="1214422"/>
            <a:ext cx="74295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Zemědělství</a:t>
            </a:r>
          </a:p>
          <a:p>
            <a:pPr>
              <a:buFontTx/>
              <a:buChar char="-"/>
            </a:pPr>
            <a:r>
              <a:rPr lang="cs-C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hlavní zdroj obživy</a:t>
            </a:r>
          </a:p>
          <a:p>
            <a:pPr>
              <a:buFontTx/>
              <a:buChar char="-"/>
            </a:pPr>
            <a:r>
              <a:rPr lang="cs-C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rýže (2 – 3 úrody ročně) - Thajsko, Barma, Indonésie, Vietnam</a:t>
            </a:r>
          </a:p>
          <a:p>
            <a:pPr>
              <a:buFontTx/>
              <a:buChar char="-"/>
            </a:pPr>
            <a:r>
              <a:rPr lang="cs-C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dřevo tropických stromů</a:t>
            </a:r>
          </a:p>
          <a:p>
            <a:pPr>
              <a:buFontTx/>
              <a:buChar char="-"/>
            </a:pPr>
            <a:r>
              <a:rPr lang="cs-C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kokosy, palmový olej, banány, ananas, kaučukový latex</a:t>
            </a:r>
          </a:p>
          <a:p>
            <a:endParaRPr lang="cs-CZ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Těžba</a:t>
            </a:r>
          </a:p>
          <a:p>
            <a:pPr>
              <a:buFontTx/>
              <a:buChar char="-"/>
            </a:pPr>
            <a:r>
              <a:rPr lang="cs-C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ropa ( Indonésie, Brunej), barevné kovy</a:t>
            </a:r>
          </a:p>
          <a:p>
            <a:pPr>
              <a:buFontTx/>
              <a:buChar char="-"/>
            </a:pPr>
            <a:r>
              <a:rPr lang="cs-C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cín (Malajsie, Indonésie)</a:t>
            </a:r>
          </a:p>
          <a:p>
            <a:pPr>
              <a:buFontTx/>
              <a:buChar char="-"/>
            </a:pPr>
            <a:endParaRPr lang="cs-CZ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Průmysl</a:t>
            </a:r>
          </a:p>
          <a:p>
            <a:pPr>
              <a:buFontTx/>
              <a:buChar char="-"/>
            </a:pPr>
            <a:r>
              <a:rPr lang="cs-C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textil, elektronika ( Singapur, Malajsie, Indonésie, Thajsko)</a:t>
            </a:r>
          </a:p>
          <a:p>
            <a:pPr>
              <a:buFontTx/>
              <a:buChar char="-"/>
            </a:pPr>
            <a:r>
              <a:rPr lang="cs-C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vytlačování domácí produkce z Evropských a Amerických trhů</a:t>
            </a:r>
          </a:p>
          <a:p>
            <a:pPr>
              <a:buFontTx/>
              <a:buChar char="-"/>
            </a:pPr>
            <a:r>
              <a:rPr lang="cs-C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levná pracovní síla, menší kvalita, využívání dětské práce</a:t>
            </a:r>
          </a:p>
          <a:p>
            <a:pPr>
              <a:buFontTx/>
              <a:buChar char="-"/>
            </a:pPr>
            <a:r>
              <a:rPr lang="cs-C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„asijští tygři“</a:t>
            </a:r>
          </a:p>
          <a:p>
            <a:endParaRPr lang="cs-CZ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Turistika</a:t>
            </a:r>
          </a:p>
          <a:p>
            <a:pPr>
              <a:buFontTx/>
              <a:buChar char="-"/>
            </a:pPr>
            <a:r>
              <a:rPr lang="cs-C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pláže, kulturní památky, kvalitní služby</a:t>
            </a:r>
          </a:p>
          <a:p>
            <a:pPr>
              <a:buFontTx/>
              <a:buChar char="-"/>
            </a:pPr>
            <a:r>
              <a:rPr lang="cs-CZ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značné příjmy</a:t>
            </a:r>
            <a:endParaRPr lang="cs-CZ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357158" y="6357958"/>
            <a:ext cx="26476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10 – socha Buddhy,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Kuala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Lumpur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4572000" y="3643314"/>
            <a:ext cx="4371980" cy="2761676"/>
            <a:chOff x="3571868" y="0"/>
            <a:chExt cx="5443550" cy="4027630"/>
          </a:xfrm>
        </p:grpSpPr>
        <p:sp>
          <p:nvSpPr>
            <p:cNvPr id="4" name="TextovéPole 3"/>
            <p:cNvSpPr txBox="1"/>
            <p:nvPr/>
          </p:nvSpPr>
          <p:spPr>
            <a:xfrm>
              <a:off x="5884501" y="3750632"/>
              <a:ext cx="2635722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8 – chrám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Angkor</a:t>
              </a:r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cs-CZ" sz="1200" dirty="0" err="1" smtClean="0">
                  <a:latin typeface="Times New Roman" pitchFamily="18" charset="0"/>
                  <a:cs typeface="Times New Roman" pitchFamily="18" charset="0"/>
                </a:rPr>
                <a:t>Wat</a:t>
              </a:r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, Kambodža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8" name="Obrázek 7" descr="obr8_angkorWat_kambodza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71868" y="0"/>
              <a:ext cx="5443550" cy="3790072"/>
            </a:xfrm>
            <a:prstGeom prst="rect">
              <a:avLst/>
            </a:prstGeom>
          </p:spPr>
        </p:pic>
      </p:grpSp>
      <p:grpSp>
        <p:nvGrpSpPr>
          <p:cNvPr id="7" name="Skupina 6"/>
          <p:cNvGrpSpPr/>
          <p:nvPr/>
        </p:nvGrpSpPr>
        <p:grpSpPr>
          <a:xfrm>
            <a:off x="4143372" y="357166"/>
            <a:ext cx="4643470" cy="3214710"/>
            <a:chOff x="2143108" y="1838325"/>
            <a:chExt cx="4810142" cy="3439310"/>
          </a:xfrm>
        </p:grpSpPr>
        <p:pic>
          <p:nvPicPr>
            <p:cNvPr id="2" name="Obrázek 1" descr="obr7_bangkok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90750" y="1838325"/>
              <a:ext cx="4762500" cy="3181350"/>
            </a:xfrm>
            <a:prstGeom prst="rect">
              <a:avLst/>
            </a:prstGeom>
          </p:spPr>
        </p:pic>
        <p:sp>
          <p:nvSpPr>
            <p:cNvPr id="3" name="TextovéPole 2"/>
            <p:cNvSpPr txBox="1"/>
            <p:nvPr/>
          </p:nvSpPr>
          <p:spPr>
            <a:xfrm>
              <a:off x="2143108" y="5000636"/>
              <a:ext cx="12534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200" dirty="0" smtClean="0">
                  <a:latin typeface="Times New Roman" pitchFamily="18" charset="0"/>
                  <a:cs typeface="Times New Roman" pitchFamily="18" charset="0"/>
                </a:rPr>
                <a:t>Obr. 7 - Bangkok</a:t>
              </a:r>
              <a:endParaRPr lang="cs-CZ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0" name="Obrázek 9" descr="obr9_chram_singapu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214290"/>
            <a:ext cx="2714636" cy="3619515"/>
          </a:xfrm>
          <a:prstGeom prst="rect">
            <a:avLst/>
          </a:prstGeom>
        </p:spPr>
      </p:pic>
      <p:pic>
        <p:nvPicPr>
          <p:cNvPr id="12" name="Obrázek 11" descr="obr10_buddha_kualaLumpu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3500438"/>
            <a:ext cx="3905245" cy="292893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071538" y="3500438"/>
            <a:ext cx="25438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Obr. 9 – hinduistický chrám,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Singapur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71472" y="285728"/>
            <a:ext cx="5754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all" spc="0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Politická situace</a:t>
            </a:r>
            <a:endParaRPr lang="cs-CZ" sz="5400" b="1" cap="all" spc="0" dirty="0">
              <a:ln w="9000" cmpd="sng">
                <a:solidFill>
                  <a:srgbClr val="00B050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42910" y="1714488"/>
            <a:ext cx="8001056" cy="3785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dlouhotrvající občanské války ( Kambodža, Barma, Laos)  </a:t>
            </a:r>
          </a:p>
          <a:p>
            <a:r>
              <a:rPr lang="cs-CZ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způsobily, že tyto země patří k nejchudším na světě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uvolňování komunistického režimu ve Vietnamu (povoleno </a:t>
            </a:r>
          </a:p>
          <a:p>
            <a:r>
              <a:rPr lang="cs-CZ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soukromé podnikání)</a:t>
            </a:r>
          </a:p>
          <a:p>
            <a:endParaRPr lang="cs-CZ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Monarchie</a:t>
            </a:r>
            <a:r>
              <a:rPr lang="cs-CZ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Kambodža, Thajsko, Malajsie</a:t>
            </a:r>
          </a:p>
          <a:p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Komunistické státy</a:t>
            </a:r>
            <a:r>
              <a:rPr lang="cs-CZ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Laos, Vietnam</a:t>
            </a:r>
          </a:p>
          <a:p>
            <a:endParaRPr lang="cs-CZ" sz="24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Městský stát </a:t>
            </a:r>
            <a:r>
              <a:rPr lang="cs-CZ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Singapur (5 mil. obyvatel, 3. nevětší hustota obyvatel na světě)</a:t>
            </a:r>
            <a:endParaRPr lang="cs-CZ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19799</TotalTime>
  <Words>861</Words>
  <Application>Microsoft Office PowerPoint</Application>
  <PresentationFormat>Předvádění na obrazovce (4:3)</PresentationFormat>
  <Paragraphs>143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13</vt:i4>
      </vt:variant>
    </vt:vector>
  </HeadingPairs>
  <TitlesOfParts>
    <vt:vector size="15" baseType="lpstr">
      <vt:lpstr>Motiv sady Office</vt:lpstr>
      <vt:lpstr>Aspekt</vt:lpstr>
      <vt:lpstr>Snímek 1</vt:lpstr>
      <vt:lpstr>Jihovýchodní Asie</vt:lpstr>
      <vt:lpstr>Zopakujte si: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UKAŽ NA MAPĚ</vt:lpstr>
      <vt:lpstr>OTÁZKY K OPAKOVÁNÍ</vt:lpstr>
      <vt:lpstr>POUŽITÉ ZDROJE</vt:lpstr>
    </vt:vector>
  </TitlesOfParts>
  <Company>Windows Xp Ultimate 2008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Pobřeží Středozemního moře</dc:title>
  <dc:creator>pavlja</dc:creator>
  <cp:lastModifiedBy>Yana</cp:lastModifiedBy>
  <cp:revision>927</cp:revision>
  <dcterms:created xsi:type="dcterms:W3CDTF">2011-09-10T14:06:04Z</dcterms:created>
  <dcterms:modified xsi:type="dcterms:W3CDTF">2014-11-18T21:37:44Z</dcterms:modified>
</cp:coreProperties>
</file>