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74" r:id="rId3"/>
    <p:sldId id="256" r:id="rId4"/>
    <p:sldId id="259" r:id="rId5"/>
    <p:sldId id="275" r:id="rId6"/>
    <p:sldId id="281" r:id="rId7"/>
    <p:sldId id="282" r:id="rId8"/>
    <p:sldId id="283" r:id="rId9"/>
    <p:sldId id="287" r:id="rId10"/>
    <p:sldId id="284" r:id="rId11"/>
    <p:sldId id="288" r:id="rId12"/>
    <p:sldId id="285" r:id="rId13"/>
    <p:sldId id="289" r:id="rId14"/>
    <p:sldId id="286" r:id="rId15"/>
    <p:sldId id="290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99"/>
    <a:srgbClr val="99FF66"/>
    <a:srgbClr val="FF00FF"/>
    <a:srgbClr val="9900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květen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Téma: Čína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Číně.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93" y="4143380"/>
            <a:ext cx="8157273" cy="21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_zemedelst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82227" y="6429396"/>
            <a:ext cx="2261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 – terasovitá pole, jižní Čína</a:t>
            </a:r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14290"/>
            <a:ext cx="6296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Hongkong a Macao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428736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Součástí Číny se roku 1997 stala bývalá britská kolonie Hongkong. Smlouva z tohoto roku zaručuje zachování tržního systému hospodářství po dobu 50 let, tedy do roku 2047. Podle ústavy se Hongkong těší vysokému stupni autonomie, pouze za mezinárodní politiku a ozbrojené síly zodpovídá centrální vláda v Pekingu.</a:t>
            </a:r>
          </a:p>
          <a:p>
            <a:endParaRPr lang="cs-CZ" sz="2400" dirty="0" smtClean="0"/>
          </a:p>
          <a:p>
            <a:r>
              <a:rPr lang="cs-CZ" sz="2400" dirty="0" smtClean="0"/>
              <a:t>Zvláštní správní oblastí Číny je také bývalá portugalská kolonie Macao, která je součástí Číny od roku 1999.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hong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885"/>
            <a:ext cx="9148368" cy="60722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40245" y="6429396"/>
            <a:ext cx="1303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8 - Hongkong</a:t>
            </a:r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2000240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Tibet je historické území ve střední Asii. Z velké části se rozkládá na Tibetské náhorní plošině a jeho průměrná výška dosahuje přibližně 4 900 m n. m., pročež se Tibetu někdy říká „střecha světa“. V minulosti býval Tibet nezávislým královstvím, od padesátých let 20. století je naprostá většina původního území okupována Čínskou lidovou republikou. </a:t>
            </a:r>
          </a:p>
          <a:p>
            <a:r>
              <a:rPr lang="cs-CZ" sz="2400" dirty="0" smtClean="0"/>
              <a:t>Asi polovinu území historického Tibetu dnes zabírá Tibetská autonomní oblast.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00034" y="214290"/>
            <a:ext cx="27879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tibet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ti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2844" y="0"/>
            <a:ext cx="206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9 – demonstrace v Tibetu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Himálaj,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Ťan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Šan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poušť Gobi, poušť Taklamakan, Tibetská plošina, Velká čínská nížina, Taiwan</a:t>
            </a:r>
          </a:p>
          <a:p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Huang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He,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Jiang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Macao, Hongkong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Peking, Šanghaj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důležité objevy pocházejí z Číny?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 politický režim vládne v Číně?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čem je založeno čínské hospodářství?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 čínská vláda reguluje počet obyvatel a proč?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Která zvláštní správní území patří k Číně?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Srovnej statut Tibetu v minulosti a </a:t>
            </a:r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v současnosti.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historicair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commons.wikimedia.org/wiki/File:Asie.svg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SKopp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http://commons.wikimedia.org/wiki/File:Flag_of_the_People%27s_Republic_of_China.svg?uselang=cs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Jeff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Kubina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http://commons.wikimedia.org/wiki/File:Giant_Panda_2004-03-2.jpg?uselang=cs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P.gibellini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http://commons.wikimedia.org/wiki/File:Bombyx_mori_sul_bozzolo_02.jpg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Immanuel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Giel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volné dílo na www: http://commons.wikimedia.org/wiki/File:Everyday_Life_in_Old_China_17.jpg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Agnieszka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Bojczuk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http://commons.wikimedia.org/wiki/File:Shanghai_-_Nanjing_Road.jpeg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JialiangGao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http://commons.wikimedia.org/wiki/File:Subsistent_Farming_Southern_China_1.jpg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 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Ralf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Roletschek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http://commons.wikimedia.org/wiki/File:13-08-09-hongkong-by-RalfR-201.jpg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SFT HQ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http://commons.wikimedia.org/wiki/File:Protesters_and_Security_Forces_Standoff_%284806020557%29.jpg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13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Čína</a:t>
            </a:r>
            <a:endParaRPr lang="cs-CZ" sz="8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a)Západní části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Čína je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nejlidnatější zemí světa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zemí světa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nejvyspělejší zemí světa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80" y="533224"/>
            <a:ext cx="7606241" cy="579155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7858148" y="628652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2214554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Čína je nejlidnatější země světa.</a:t>
            </a:r>
          </a:p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Rozlohou zaujímá třetí místo. Postavení světové velmoci je dáno spíše hospodářskou silou.</a:t>
            </a:r>
          </a:p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Hlavním městem je Peking.</a:t>
            </a:r>
          </a:p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V Číně vládne komunistický režim, který roku 1949 nahradil císařství.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ázek 2" descr="obr2_vlaj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2"/>
            <a:ext cx="3002272" cy="2000264"/>
          </a:xfrm>
          <a:prstGeom prst="rect">
            <a:avLst/>
          </a:prstGeom>
        </p:spPr>
      </p:pic>
      <p:pic>
        <p:nvPicPr>
          <p:cNvPr id="4" name="Obrázek 3" descr="obr3_pan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42852"/>
            <a:ext cx="3071802" cy="20427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71868" y="1857364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00496" y="14285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3 – panda, národní zvíře</a:t>
            </a:r>
            <a:endParaRPr lang="cs-CZ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0"/>
            <a:ext cx="3894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Historie</a:t>
            </a:r>
            <a:endParaRPr lang="cs-CZ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285860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Čínští učenci přinesli světu 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kompas, papír, jemný porcelán a střelný prach. </a:t>
            </a:r>
          </a:p>
          <a:p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Rovněž výroba 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hedvábí 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byla dlouho čínským tajemstvím.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ázek 3" descr="obr4_bour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22730" y="3336730"/>
            <a:ext cx="4024309" cy="3018232"/>
          </a:xfrm>
          <a:prstGeom prst="rect">
            <a:avLst/>
          </a:prstGeom>
        </p:spPr>
      </p:pic>
      <p:pic>
        <p:nvPicPr>
          <p:cNvPr id="5" name="Obrázek 4" descr="obr5_vyroba_stara_c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429000"/>
            <a:ext cx="5987632" cy="318841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6572272"/>
            <a:ext cx="2492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5 – výroba hedvábí ve staré Číně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51779" y="2571744"/>
            <a:ext cx="2500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 – bourec morušový s kokonem</a:t>
            </a:r>
            <a:endParaRPr lang="cs-CZ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57760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Obyvatelstvo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785926"/>
            <a:ext cx="8429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Číňané představují skoro </a:t>
            </a:r>
            <a:r>
              <a:rPr lang="cs-CZ" sz="2800" b="1" dirty="0" smtClean="0"/>
              <a:t>čtvrtinu světové populace</a:t>
            </a:r>
            <a:r>
              <a:rPr lang="cs-CZ" sz="2800" dirty="0" smtClean="0"/>
              <a:t>. Vláda se snaží omezit </a:t>
            </a:r>
            <a:r>
              <a:rPr lang="cs-CZ" sz="2800" b="1" dirty="0" smtClean="0"/>
              <a:t>vysoké přírůstky obyvatelstva </a:t>
            </a:r>
            <a:r>
              <a:rPr lang="cs-CZ" sz="2800" dirty="0" smtClean="0"/>
              <a:t>různými sociálními opatřeními (zvýhodnění rodin s jedním dítětem).</a:t>
            </a:r>
          </a:p>
          <a:p>
            <a:r>
              <a:rPr lang="cs-CZ" sz="2800" dirty="0" smtClean="0"/>
              <a:t>Rozrůstají se </a:t>
            </a:r>
            <a:r>
              <a:rPr lang="cs-CZ" sz="2800" b="1" dirty="0" smtClean="0"/>
              <a:t>velká města. Největší je Šanghaj</a:t>
            </a:r>
            <a:r>
              <a:rPr lang="cs-CZ" sz="2800" dirty="0" smtClean="0"/>
              <a:t>, přístav a obchodní centrum východu. </a:t>
            </a:r>
            <a:r>
              <a:rPr lang="cs-CZ" sz="2800" b="1" dirty="0" smtClean="0"/>
              <a:t>Hlavní město Peking </a:t>
            </a:r>
            <a:r>
              <a:rPr lang="cs-CZ" sz="2800" dirty="0" smtClean="0"/>
              <a:t>zaujímá druhé místo. Obě mají </a:t>
            </a:r>
            <a:r>
              <a:rPr lang="cs-CZ" sz="2800" b="1" dirty="0" smtClean="0"/>
              <a:t>přes 10 miliónů </a:t>
            </a:r>
            <a:r>
              <a:rPr lang="cs-CZ" sz="2800" dirty="0" smtClean="0"/>
              <a:t>obyvatel.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_sanghaj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6"/>
            <a:ext cx="9120744" cy="67151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161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6 - Šanghaj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63553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Hospodářství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857364"/>
            <a:ext cx="8501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Čína má bohaté zdroje nerostných surovin (</a:t>
            </a:r>
            <a:r>
              <a:rPr lang="cs-CZ" sz="2400" b="1" dirty="0" smtClean="0"/>
              <a:t>uhlí, wolfram, železná ruda</a:t>
            </a:r>
            <a:r>
              <a:rPr lang="cs-CZ" sz="2400" dirty="0" smtClean="0"/>
              <a:t>), dále pak </a:t>
            </a:r>
            <a:r>
              <a:rPr lang="cs-CZ" sz="2400" b="1" dirty="0" smtClean="0"/>
              <a:t>dřeva, vodní energie </a:t>
            </a:r>
            <a:r>
              <a:rPr lang="cs-CZ" sz="2400" dirty="0" smtClean="0"/>
              <a:t>a početná </a:t>
            </a:r>
            <a:r>
              <a:rPr lang="cs-CZ" sz="2400" b="1" dirty="0" smtClean="0"/>
              <a:t>loviště ryb</a:t>
            </a:r>
            <a:r>
              <a:rPr lang="cs-CZ" sz="2400" dirty="0" smtClean="0"/>
              <a:t>. Vyrábí </a:t>
            </a:r>
            <a:r>
              <a:rPr lang="cs-CZ" sz="2400" b="1" dirty="0" smtClean="0"/>
              <a:t>nejvíce železa a oceli na světě</a:t>
            </a:r>
            <a:r>
              <a:rPr lang="cs-CZ" sz="2400" dirty="0" smtClean="0"/>
              <a:t>. Díky zdrojům </a:t>
            </a:r>
            <a:r>
              <a:rPr lang="cs-CZ" sz="2400" b="1" dirty="0" smtClean="0"/>
              <a:t>ropy a solí </a:t>
            </a:r>
            <a:r>
              <a:rPr lang="cs-CZ" sz="2400" dirty="0" smtClean="0"/>
              <a:t>se rozvíjí </a:t>
            </a:r>
            <a:r>
              <a:rPr lang="cs-CZ" sz="2400" b="1" dirty="0" smtClean="0"/>
              <a:t>chemický průmysl</a:t>
            </a:r>
            <a:r>
              <a:rPr lang="cs-CZ" sz="2400" dirty="0" smtClean="0"/>
              <a:t>. Tradiční odvětví jsou </a:t>
            </a:r>
            <a:r>
              <a:rPr lang="cs-CZ" sz="2400" b="1" dirty="0" smtClean="0"/>
              <a:t>výroba porcelánu a textilní průmysl</a:t>
            </a:r>
            <a:r>
              <a:rPr lang="cs-CZ" sz="2400" dirty="0" smtClean="0"/>
              <a:t>, jehož produkce stále více proniká na světové trhy. </a:t>
            </a:r>
          </a:p>
          <a:p>
            <a:r>
              <a:rPr lang="cs-CZ" sz="2400" b="1" dirty="0" smtClean="0"/>
              <a:t>Zemědělství</a:t>
            </a:r>
            <a:r>
              <a:rPr lang="cs-CZ" sz="2400" dirty="0" smtClean="0"/>
              <a:t> stále zaměstnává hodně lidí a </a:t>
            </a:r>
            <a:r>
              <a:rPr lang="cs-CZ" sz="2400" b="1" dirty="0" smtClean="0"/>
              <a:t>životní úroveň na venkově </a:t>
            </a:r>
            <a:r>
              <a:rPr lang="cs-CZ" sz="2400" dirty="0" smtClean="0"/>
              <a:t>je výrazně </a:t>
            </a:r>
            <a:r>
              <a:rPr lang="cs-CZ" sz="2400" b="1" dirty="0" smtClean="0"/>
              <a:t>nižší než ve městech</a:t>
            </a:r>
            <a:r>
              <a:rPr lang="cs-CZ" sz="2400" dirty="0" smtClean="0"/>
              <a:t>. Čína je v produkci většiny potravin </a:t>
            </a:r>
            <a:r>
              <a:rPr lang="cs-CZ" sz="2400" b="1" dirty="0" smtClean="0"/>
              <a:t>soběstačná</a:t>
            </a:r>
            <a:r>
              <a:rPr lang="cs-CZ" sz="2400" dirty="0" smtClean="0"/>
              <a:t>. Na severovýchodě se pěstuje především </a:t>
            </a:r>
            <a:r>
              <a:rPr lang="cs-CZ" sz="2400" b="1" dirty="0" smtClean="0"/>
              <a:t>pšenice, cukrovka a brambory</a:t>
            </a:r>
            <a:r>
              <a:rPr lang="cs-CZ" sz="2400" dirty="0" smtClean="0"/>
              <a:t>, na jihu jsou hlavními plodinami </a:t>
            </a:r>
            <a:r>
              <a:rPr lang="cs-CZ" sz="2400" b="1" dirty="0" smtClean="0"/>
              <a:t>rýže, cukrová třtina, sója a tabák.</a:t>
            </a:r>
            <a:r>
              <a:rPr lang="cs-CZ" sz="2400" dirty="0" smtClean="0"/>
              <a:t> Západní oblasti jsou zaměřeny na </a:t>
            </a:r>
            <a:r>
              <a:rPr lang="cs-CZ" sz="2400" b="1" dirty="0" smtClean="0"/>
              <a:t>pastevectví</a:t>
            </a:r>
            <a:r>
              <a:rPr lang="cs-CZ" sz="2400" dirty="0" smtClean="0"/>
              <a:t>. Tradiční je chov </a:t>
            </a:r>
            <a:r>
              <a:rPr lang="cs-CZ" sz="2400" b="1" dirty="0" smtClean="0"/>
              <a:t>prasat a drůbeže</a:t>
            </a:r>
            <a:r>
              <a:rPr lang="cs-CZ" sz="2400" dirty="0" smtClean="0"/>
              <a:t>, na západě </a:t>
            </a:r>
            <a:r>
              <a:rPr lang="cs-CZ" sz="2400" b="1" dirty="0" smtClean="0"/>
              <a:t>ovcí</a:t>
            </a:r>
            <a:r>
              <a:rPr lang="cs-CZ" sz="2400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33415</TotalTime>
  <Words>726</Words>
  <Application>Microsoft Office PowerPoint</Application>
  <PresentationFormat>Předvádění na obrazovce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Aspekt</vt:lpstr>
      <vt:lpstr>Snímek 1</vt:lpstr>
      <vt:lpstr>Čína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996</cp:revision>
  <dcterms:created xsi:type="dcterms:W3CDTF">2011-09-10T14:06:04Z</dcterms:created>
  <dcterms:modified xsi:type="dcterms:W3CDTF">2013-09-21T15:20:20Z</dcterms:modified>
</cp:coreProperties>
</file>