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74" r:id="rId3"/>
    <p:sldId id="256" r:id="rId4"/>
    <p:sldId id="259" r:id="rId5"/>
    <p:sldId id="275" r:id="rId6"/>
    <p:sldId id="276" r:id="rId7"/>
    <p:sldId id="281" r:id="rId8"/>
    <p:sldId id="277" r:id="rId9"/>
    <p:sldId id="282" r:id="rId10"/>
    <p:sldId id="278" r:id="rId11"/>
    <p:sldId id="283" r:id="rId12"/>
    <p:sldId id="279" r:id="rId13"/>
    <p:sldId id="284" r:id="rId14"/>
    <p:sldId id="280" r:id="rId15"/>
    <p:sldId id="285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  <a:srgbClr val="FF00FF"/>
    <a:srgbClr val="CCCCFF"/>
    <a:srgbClr val="9900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květen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Sibiř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 oblasti Sibiře a Dálného </a:t>
            </a:r>
          </a:p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               východu.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93" y="4143380"/>
            <a:ext cx="8157273" cy="21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7_transsi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379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26533" y="6581001"/>
            <a:ext cx="2217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 7 – Transsibiřská magistrála</a:t>
            </a:r>
            <a:endParaRPr lang="cs-CZ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71743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Nerostné suroviny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928802"/>
            <a:ext cx="8429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/>
              <a:t> vyskytují se zde </a:t>
            </a:r>
            <a:r>
              <a:rPr lang="cs-CZ" sz="2800" b="1" dirty="0" smtClean="0"/>
              <a:t>všechny nerostné suroviny</a:t>
            </a:r>
            <a:r>
              <a:rPr lang="cs-CZ" sz="2800" dirty="0" smtClean="0"/>
              <a:t>, které </a:t>
            </a:r>
          </a:p>
          <a:p>
            <a:r>
              <a:rPr lang="cs-CZ" sz="2800" dirty="0" smtClean="0"/>
              <a:t> </a:t>
            </a:r>
            <a:r>
              <a:rPr lang="cs-CZ" sz="2800" dirty="0" smtClean="0"/>
              <a:t> člověk využívá</a:t>
            </a:r>
          </a:p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dirty="0" smtClean="0"/>
              <a:t>problémem je </a:t>
            </a:r>
            <a:r>
              <a:rPr lang="cs-CZ" sz="2800" b="1" dirty="0" smtClean="0"/>
              <a:t>dostupnost</a:t>
            </a:r>
          </a:p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b="1" dirty="0" smtClean="0"/>
              <a:t>Kuzbas</a:t>
            </a:r>
            <a:r>
              <a:rPr lang="cs-CZ" sz="2800" dirty="0" smtClean="0"/>
              <a:t> (na jihu Západosibiřské roviny): </a:t>
            </a:r>
            <a:r>
              <a:rPr lang="cs-CZ" sz="2800" b="1" dirty="0" smtClean="0"/>
              <a:t>ropa, zemní </a:t>
            </a:r>
          </a:p>
          <a:p>
            <a:r>
              <a:rPr lang="cs-CZ" sz="2800" b="1" dirty="0" smtClean="0"/>
              <a:t> </a:t>
            </a:r>
            <a:r>
              <a:rPr lang="cs-CZ" sz="2800" b="1" dirty="0" smtClean="0"/>
              <a:t> plyn, železná ruda</a:t>
            </a:r>
          </a:p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dirty="0" smtClean="0"/>
              <a:t>velká města (</a:t>
            </a:r>
            <a:r>
              <a:rPr lang="cs-CZ" sz="2800" b="1" dirty="0" smtClean="0"/>
              <a:t>Novosibirsk, Omsk)</a:t>
            </a:r>
          </a:p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dirty="0" smtClean="0"/>
              <a:t>doprava surovin není ekonomická, těží se cenné </a:t>
            </a:r>
          </a:p>
          <a:p>
            <a:r>
              <a:rPr lang="cs-CZ" sz="2800" dirty="0" smtClean="0"/>
              <a:t> </a:t>
            </a:r>
            <a:r>
              <a:rPr lang="cs-CZ" sz="2800" dirty="0" smtClean="0"/>
              <a:t> suroviny (</a:t>
            </a:r>
            <a:r>
              <a:rPr lang="cs-CZ" sz="2800" b="1" dirty="0" smtClean="0"/>
              <a:t>diamanty, platina, zlato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novosibir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10362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746823" y="6357958"/>
            <a:ext cx="139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8 - Novosibirsk</a:t>
            </a:r>
            <a:endParaRPr lang="cs-CZ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60962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obyvatelstvo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2428868"/>
            <a:ext cx="8429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/>
              <a:t> původní obyvatelé </a:t>
            </a:r>
            <a:r>
              <a:rPr lang="cs-CZ" sz="3200" b="1" dirty="0" err="1" smtClean="0"/>
              <a:t>Evenkové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Jakuti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Něnci</a:t>
            </a:r>
            <a:r>
              <a:rPr lang="cs-CZ" sz="3200" b="1" dirty="0" smtClean="0"/>
              <a:t> </a:t>
            </a:r>
          </a:p>
          <a:p>
            <a:r>
              <a:rPr lang="cs-CZ" sz="3200" dirty="0" smtClean="0"/>
              <a:t> </a:t>
            </a:r>
            <a:r>
              <a:rPr lang="cs-CZ" sz="3200" dirty="0" smtClean="0"/>
              <a:t> (podobají se </a:t>
            </a:r>
            <a:r>
              <a:rPr lang="cs-CZ" sz="3200" dirty="0" err="1" smtClean="0"/>
              <a:t>Inuitům</a:t>
            </a:r>
            <a:r>
              <a:rPr lang="cs-CZ" sz="3200" dirty="0" smtClean="0"/>
              <a:t>)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50 miliónů obyvatel (</a:t>
            </a:r>
            <a:r>
              <a:rPr lang="cs-CZ" sz="3200" b="1" dirty="0" smtClean="0"/>
              <a:t>většina Rusové</a:t>
            </a:r>
            <a:r>
              <a:rPr lang="cs-CZ" sz="3200" dirty="0" smtClean="0"/>
              <a:t>)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několik </a:t>
            </a:r>
            <a:r>
              <a:rPr lang="cs-CZ" sz="3200" b="1" dirty="0" smtClean="0"/>
              <a:t>miliónových měst</a:t>
            </a:r>
            <a:endParaRPr lang="cs-CZ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9_jakut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111089" y="6429396"/>
            <a:ext cx="1032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9 - </a:t>
            </a:r>
            <a:r>
              <a:rPr lang="cs-CZ" sz="1200" dirty="0" err="1" smtClean="0"/>
              <a:t>Jakuti</a:t>
            </a:r>
            <a:endParaRPr lang="cs-CZ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Západosibiřská rovina, Středosibiřská vysočina,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Verchojanské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pohoří</a:t>
            </a:r>
          </a:p>
          <a:p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Karské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moře,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Moře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Laptěvů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Beringovo moře, Ochotské moře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poloostrov Kamčatka, o. Sachalin, Čukotský poloostrov,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poloostrov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Tajmyr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jezero Bajkal, řeka Angara, Lena, Jenisej, Ob</a:t>
            </a:r>
          </a:p>
          <a:p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Jekaterinburg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Novosibirsk, Omsk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Kdo jsou původní obyvatelé této oblasti?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Jaké přírodní krajiny zde převládají?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je to permafrost?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Čím je zajímavé jezero Bajkal?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 se využívají zdejší velké zásoby nerostných surovin?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Hellerick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jako volné dílo na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commons.wikimedia.org/wiki/File:Siberia-FederalSubjects.svg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Conny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http://commons.wikimedia.org/wiki/File:Permafrost_-_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polygon.jpg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Matt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Mordfin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commons.wikimedia.org/wiki/File:Nad_Sibirju_01.jpg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Sed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Brayton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na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commons.wikimedia.org/wiki/File:Klyuchevskoi_Volcano.JPG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Lacrus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http://commons.wikimedia.org/wiki/File:%D0%AE%D0%B3%D0%B0%D0%BD%D1%81%D0%BA%D0%B8%D0%B9_%D0%B7%D0%B0%D0%BF%D0%BE%D0%B2%D0%B5%D0%B4%D0%BD%D0%B8%D0%BA._%D1%80._%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D0%9D%D0%B5%D0%B3%D1%83%D1%81%D1%8C%D1%8F%D1%85.JPG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az-Cyrl-AZ" sz="1200" dirty="0" smtClean="0">
                <a:latin typeface="Times New Roman" pitchFamily="18" charset="0"/>
                <a:cs typeface="Times New Roman" pitchFamily="18" charset="0"/>
              </a:rPr>
              <a:t>Аркадий </a:t>
            </a:r>
            <a:r>
              <a:rPr lang="az-Cyrl-AZ" sz="1200" dirty="0" smtClean="0">
                <a:latin typeface="Times New Roman" pitchFamily="18" charset="0"/>
                <a:cs typeface="Times New Roman" pitchFamily="18" charset="0"/>
              </a:rPr>
              <a:t>Зарубин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na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commons.wikimedia.org/wiki/File:Khagdaev_02.jpg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Sorovas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na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commons.wikimedia.org/wiki/File:VL_85-022_container_train.jpg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Pavel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Grozdov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na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commons.wikimedia.org/wiki/File:Novosibirsk_view_2013.jpg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Humano92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http://cs.wikipedia.org/wiki/Soubor:Ohuokhai.jpeg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Sibiř </a:t>
            </a:r>
            <a:br>
              <a:rPr lang="cs-CZ" sz="9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9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br>
              <a:rPr lang="cs-CZ" sz="9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9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Dálný východ</a:t>
            </a:r>
            <a:endParaRPr lang="cs-CZ" sz="6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a)Západní části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Hlavními přírodními krajinami Sibiře jsou: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tundra a tajga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pouště a polopouště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deštné lesy a savany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70" y="1375854"/>
            <a:ext cx="7110461" cy="4106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7572396" y="5500702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642918"/>
            <a:ext cx="69358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Přírodní podmínky</a:t>
            </a:r>
            <a:endParaRPr lang="cs-CZ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2428868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/>
              <a:t> sever oblasti </a:t>
            </a:r>
            <a:r>
              <a:rPr lang="cs-CZ" sz="3200" b="1" dirty="0" smtClean="0"/>
              <a:t>tundra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dále k jihu pás jehličnatých lesů: </a:t>
            </a:r>
            <a:r>
              <a:rPr lang="cs-CZ" sz="3200" b="1" dirty="0" smtClean="0"/>
              <a:t>tajga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jižněji </a:t>
            </a:r>
            <a:r>
              <a:rPr lang="cs-CZ" sz="3200" b="1" dirty="0" smtClean="0"/>
              <a:t>stepi</a:t>
            </a:r>
            <a:r>
              <a:rPr lang="cs-CZ" sz="3200" dirty="0" smtClean="0"/>
              <a:t>: pěstování obilí, pastevectví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hospodářské využití ztěžuje </a:t>
            </a:r>
            <a:r>
              <a:rPr lang="cs-CZ" sz="3200" b="1" dirty="0" smtClean="0"/>
              <a:t>permafrost</a:t>
            </a:r>
            <a:r>
              <a:rPr lang="cs-CZ" sz="3200" dirty="0" smtClean="0"/>
              <a:t>: trvale </a:t>
            </a:r>
          </a:p>
          <a:p>
            <a:r>
              <a:rPr lang="cs-CZ" sz="3200" dirty="0" smtClean="0"/>
              <a:t> </a:t>
            </a:r>
            <a:r>
              <a:rPr lang="cs-CZ" sz="3200" dirty="0" smtClean="0"/>
              <a:t> zmrzlá půda</a:t>
            </a:r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permafr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0657" cy="3500438"/>
          </a:xfrm>
          <a:prstGeom prst="rect">
            <a:avLst/>
          </a:prstGeom>
        </p:spPr>
      </p:pic>
      <p:pic>
        <p:nvPicPr>
          <p:cNvPr id="3" name="Obrázek 2" descr="obr3_taj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3589736"/>
          </a:xfrm>
          <a:prstGeom prst="rect">
            <a:avLst/>
          </a:prstGeom>
        </p:spPr>
      </p:pic>
      <p:pic>
        <p:nvPicPr>
          <p:cNvPr id="4" name="Obrázek 3" descr="obr4_kamcat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5166102" cy="3429000"/>
          </a:xfrm>
          <a:prstGeom prst="rect">
            <a:avLst/>
          </a:prstGeom>
        </p:spPr>
      </p:pic>
      <p:pic>
        <p:nvPicPr>
          <p:cNvPr id="5" name="Obrázek 4" descr="obr5_taj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1369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2 - permafrost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95727" y="0"/>
            <a:ext cx="948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3 - Sibiř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429000"/>
            <a:ext cx="1278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4 - Kamčatka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66809" y="3429000"/>
            <a:ext cx="977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5 - tajga</a:t>
            </a:r>
            <a:endParaRPr lang="cs-CZ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357166"/>
            <a:ext cx="27658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Bajkal</a:t>
            </a:r>
            <a:endParaRPr lang="cs-CZ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9" y="1928802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b="1" dirty="0" smtClean="0"/>
              <a:t>nejhlubší</a:t>
            </a:r>
            <a:r>
              <a:rPr lang="cs-CZ" sz="2800" dirty="0" smtClean="0"/>
              <a:t> jezero na světě</a:t>
            </a:r>
          </a:p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dirty="0" smtClean="0"/>
              <a:t>největší </a:t>
            </a:r>
            <a:r>
              <a:rPr lang="cs-CZ" sz="2800" b="1" dirty="0" smtClean="0"/>
              <a:t>zásobárna sladké vody</a:t>
            </a:r>
          </a:p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pl-PL" sz="2800" dirty="0" smtClean="0"/>
              <a:t>do </a:t>
            </a:r>
            <a:r>
              <a:rPr lang="pl-PL" sz="2800" dirty="0" smtClean="0"/>
              <a:t>Bajkalu ústí 336 řek a říček</a:t>
            </a: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dirty="0" smtClean="0"/>
              <a:t>z Bajkalu vytéká jediná řeka – </a:t>
            </a:r>
            <a:r>
              <a:rPr lang="cs-CZ" sz="2800" b="1" dirty="0" smtClean="0"/>
              <a:t>Angara</a:t>
            </a:r>
            <a:r>
              <a:rPr lang="cs-CZ" sz="2800" dirty="0" smtClean="0"/>
              <a:t> (na ní </a:t>
            </a:r>
            <a:r>
              <a:rPr lang="cs-CZ" sz="2800" b="1" dirty="0" smtClean="0"/>
              <a:t>Bratská </a:t>
            </a:r>
          </a:p>
          <a:p>
            <a:r>
              <a:rPr lang="cs-CZ" sz="2800" b="1" dirty="0" smtClean="0"/>
              <a:t> </a:t>
            </a:r>
            <a:r>
              <a:rPr lang="cs-CZ" sz="2800" b="1" dirty="0" smtClean="0"/>
              <a:t> přehrada</a:t>
            </a:r>
            <a:r>
              <a:rPr lang="cs-CZ" sz="2800" dirty="0" smtClean="0"/>
              <a:t>)</a:t>
            </a:r>
          </a:p>
          <a:p>
            <a:pPr>
              <a:buFontTx/>
              <a:buChar char="-"/>
            </a:pPr>
            <a:r>
              <a:rPr lang="cs-CZ" sz="2800" dirty="0" smtClean="0"/>
              <a:t> tvořen hlubokou příkopovou propadlinou na rozhraní </a:t>
            </a:r>
            <a:endParaRPr lang="cs-CZ" sz="2800" dirty="0" smtClean="0"/>
          </a:p>
          <a:p>
            <a:r>
              <a:rPr lang="cs-CZ" sz="2800" dirty="0" smtClean="0"/>
              <a:t> </a:t>
            </a:r>
            <a:r>
              <a:rPr lang="cs-CZ" sz="2800" dirty="0" smtClean="0"/>
              <a:t> dvou </a:t>
            </a:r>
            <a:r>
              <a:rPr lang="cs-CZ" sz="2800" dirty="0" smtClean="0"/>
              <a:t>tektonických </a:t>
            </a:r>
            <a:r>
              <a:rPr lang="cs-CZ" sz="2800" dirty="0" smtClean="0"/>
              <a:t>desek, které </a:t>
            </a:r>
            <a:r>
              <a:rPr lang="cs-CZ" sz="2800" dirty="0" smtClean="0"/>
              <a:t>se </a:t>
            </a:r>
            <a:endParaRPr lang="cs-CZ" sz="2800" dirty="0" smtClean="0"/>
          </a:p>
          <a:p>
            <a:r>
              <a:rPr lang="cs-CZ" sz="2800" dirty="0" smtClean="0"/>
              <a:t> </a:t>
            </a:r>
            <a:r>
              <a:rPr lang="cs-CZ" sz="2800" dirty="0" smtClean="0"/>
              <a:t> každým </a:t>
            </a:r>
            <a:r>
              <a:rPr lang="cs-CZ" sz="2800" dirty="0" smtClean="0"/>
              <a:t>rokem rozestupují zhruba o 2 </a:t>
            </a:r>
            <a:r>
              <a:rPr lang="cs-CZ" sz="2800" dirty="0" smtClean="0"/>
              <a:t>cm</a:t>
            </a:r>
          </a:p>
          <a:p>
            <a:pPr>
              <a:buFontTx/>
              <a:buChar char="-"/>
            </a:pPr>
            <a:r>
              <a:rPr lang="cs-CZ" sz="2800" dirty="0" smtClean="0"/>
              <a:t> </a:t>
            </a:r>
            <a:r>
              <a:rPr lang="cs-CZ" sz="2800" b="1" dirty="0" smtClean="0"/>
              <a:t>nejstarší</a:t>
            </a:r>
            <a:r>
              <a:rPr lang="cs-CZ" sz="2800" dirty="0" smtClean="0"/>
              <a:t> </a:t>
            </a:r>
            <a:r>
              <a:rPr lang="cs-CZ" sz="2800" dirty="0" smtClean="0"/>
              <a:t>jezero na </a:t>
            </a:r>
            <a:r>
              <a:rPr lang="cs-CZ" sz="2800" dirty="0" smtClean="0"/>
              <a:t>Zemi</a:t>
            </a:r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6_bajk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"/>
            <a:ext cx="9144000" cy="685513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098970" y="6581001"/>
            <a:ext cx="1045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6 - Bajkal</a:t>
            </a:r>
            <a:endParaRPr lang="cs-CZ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285728"/>
            <a:ext cx="87157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Transsibiřská magistrála</a:t>
            </a:r>
            <a:endParaRPr lang="cs-CZ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928802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/>
              <a:t> vybudována na přelomu 19. a 20. století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b="1" dirty="0" smtClean="0"/>
              <a:t>nejdelší železnice </a:t>
            </a:r>
            <a:r>
              <a:rPr lang="cs-CZ" sz="3200" dirty="0" smtClean="0"/>
              <a:t>na světě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vede </a:t>
            </a:r>
            <a:r>
              <a:rPr lang="cs-CZ" sz="3200" b="1" dirty="0" smtClean="0"/>
              <a:t>z Moskvy do Vladivostoku</a:t>
            </a:r>
            <a:r>
              <a:rPr lang="cs-CZ" sz="3200" dirty="0" smtClean="0"/>
              <a:t>, měří 933 km, </a:t>
            </a:r>
          </a:p>
          <a:p>
            <a:r>
              <a:rPr lang="cs-CZ" sz="3200" dirty="0" smtClean="0"/>
              <a:t> </a:t>
            </a:r>
            <a:r>
              <a:rPr lang="cs-CZ" sz="3200" dirty="0" smtClean="0"/>
              <a:t> cesta trvá asi 7 dní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slouží zejména </a:t>
            </a:r>
            <a:r>
              <a:rPr lang="cs-CZ" sz="3200" b="1" dirty="0" smtClean="0"/>
              <a:t>k přepravě nákladů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dirty="0" smtClean="0"/>
              <a:t>později byla vybudována </a:t>
            </a:r>
            <a:r>
              <a:rPr lang="cs-CZ" sz="3200" b="1" dirty="0" smtClean="0"/>
              <a:t>Bajkalsko-amurská </a:t>
            </a:r>
          </a:p>
          <a:p>
            <a:r>
              <a:rPr lang="cs-CZ" sz="3200" b="1" dirty="0" smtClean="0"/>
              <a:t> </a:t>
            </a:r>
            <a:r>
              <a:rPr lang="cs-CZ" sz="3200" b="1" dirty="0" smtClean="0"/>
              <a:t> magistrála</a:t>
            </a:r>
            <a:endParaRPr lang="cs-CZ" sz="3200" b="1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34882</TotalTime>
  <Words>671</Words>
  <Application>Microsoft Office PowerPoint</Application>
  <PresentationFormat>Předvádění na obrazovce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Aspekt</vt:lpstr>
      <vt:lpstr>Snímek 1</vt:lpstr>
      <vt:lpstr>Sibiř  a  Dálný východ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Yana</cp:lastModifiedBy>
  <cp:revision>1063</cp:revision>
  <dcterms:created xsi:type="dcterms:W3CDTF">2011-09-10T14:06:04Z</dcterms:created>
  <dcterms:modified xsi:type="dcterms:W3CDTF">2013-09-22T12:40:31Z</dcterms:modified>
</cp:coreProperties>
</file>