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8" r:id="rId4"/>
    <p:sldId id="259" r:id="rId5"/>
    <p:sldId id="260" r:id="rId6"/>
    <p:sldId id="257" r:id="rId7"/>
    <p:sldId id="261" r:id="rId8"/>
    <p:sldId id="263" r:id="rId9"/>
    <p:sldId id="262" r:id="rId10"/>
    <p:sldId id="264" r:id="rId11"/>
    <p:sldId id="265" r:id="rId12"/>
    <p:sldId id="269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9A6320-63AC-4F13-B46A-7937EB7D6D2F}" type="doc">
      <dgm:prSet loTypeId="urn:microsoft.com/office/officeart/2005/8/layout/hierarchy4" loCatId="hierarchy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43BD9353-445E-4BB1-8DB0-10E22A53E73D}">
      <dgm:prSet phldrT="[Text]" custT="1"/>
      <dgm:spPr/>
      <dgm:t>
        <a:bodyPr/>
        <a:lstStyle/>
        <a:p>
          <a:r>
            <a:rPr lang="cs-CZ" sz="11500" b="1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trojúhelník</a:t>
          </a:r>
        </a:p>
      </dgm:t>
    </dgm:pt>
    <dgm:pt modelId="{7008DD03-D966-43AF-AB65-8A3608A2F4C8}" type="parTrans" cxnId="{EF66450F-3753-4419-A1F9-67773AC871FB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F2C35C92-5C45-4708-91A9-A8A4440AE5E2}" type="sibTrans" cxnId="{EF66450F-3753-4419-A1F9-67773AC871FB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AF6B67A8-56CA-4D6D-85C1-2B48B15344BF}">
      <dgm:prSet phldrT="[Text]" custT="1"/>
      <dgm:spPr/>
      <dgm:t>
        <a:bodyPr/>
        <a:lstStyle/>
        <a:p>
          <a:r>
            <a:rPr lang="cs-CZ" sz="4800" b="1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rovno-</a:t>
          </a:r>
        </a:p>
        <a:p>
          <a:r>
            <a:rPr lang="cs-CZ" sz="4800" b="1" dirty="0" err="1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stranný</a:t>
          </a:r>
          <a:endParaRPr lang="cs-CZ" sz="4800" b="1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DA78E453-9CC7-4B7A-90D3-E5DF3AE210DA}" type="parTrans" cxnId="{F279CB32-0935-4297-8010-19062FD5CEB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9E398309-A43B-42B1-88B2-0C1999AD673F}" type="sibTrans" cxnId="{F279CB32-0935-4297-8010-19062FD5CEB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542372E6-A966-4C6C-87B5-D223B0DC60B7}">
      <dgm:prSet phldrT="[Text]"/>
      <dgm:spPr/>
      <dgm:t>
        <a:bodyPr/>
        <a:lstStyle/>
        <a:p>
          <a:r>
            <a:rPr lang="cs-CZ" b="1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různo-</a:t>
          </a:r>
        </a:p>
        <a:p>
          <a:r>
            <a:rPr lang="cs-CZ" b="1" dirty="0" err="1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stranný</a:t>
          </a:r>
          <a:endParaRPr lang="cs-CZ" b="1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790ECCA7-5BA0-4E0A-AFD9-4F78E8CDDEB8}" type="parTrans" cxnId="{B3C395C8-E692-436D-B8D3-BEFF8F13FE7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F4586516-DCF7-4E2C-BAE6-BF8BCE8C1799}" type="sibTrans" cxnId="{B3C395C8-E692-436D-B8D3-BEFF8F13FE7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3D07A384-C69C-4F76-B614-E0A80DF67DD2}">
      <dgm:prSet phldrT="[Text]" custT="1"/>
      <dgm:spPr/>
      <dgm:t>
        <a:bodyPr/>
        <a:lstStyle/>
        <a:p>
          <a:r>
            <a:rPr lang="cs-CZ" sz="4400" b="1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rovno-</a:t>
          </a:r>
        </a:p>
        <a:p>
          <a:r>
            <a:rPr lang="cs-CZ" sz="4400" b="1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ramenný</a:t>
          </a:r>
        </a:p>
      </dgm:t>
    </dgm:pt>
    <dgm:pt modelId="{CD407113-CD46-4B78-84C9-433EC8C6AFF2}" type="sibTrans" cxnId="{2B21370C-0EF8-4723-A5E7-110DB26BA252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054DBE23-DD8C-460B-8BE8-F42B3F7CB9A6}" type="parTrans" cxnId="{2B21370C-0EF8-4723-A5E7-110DB26BA252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6FCCB145-3D1C-4FEE-BBCA-346317F25F0E}">
      <dgm:prSet custT="1"/>
      <dgm:spPr/>
      <dgm:t>
        <a:bodyPr/>
        <a:lstStyle/>
        <a:p>
          <a:r>
            <a:rPr lang="cs-CZ" sz="2800" b="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všechny strany </a:t>
          </a:r>
          <a:r>
            <a:rPr lang="cs-CZ" sz="2800" b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stejné délky</a:t>
          </a:r>
          <a:endParaRPr lang="cs-CZ" sz="2800" b="0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7EB1BB28-5317-4FDF-8778-CC51E2BBC14D}" type="parTrans" cxnId="{521B8E2C-CFA4-472A-AEBC-29B49501D55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E9593688-9ED1-4FCF-B91D-DEFCD3400E4F}" type="sibTrans" cxnId="{521B8E2C-CFA4-472A-AEBC-29B49501D555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D0C17E76-D6BC-48C4-8415-EB92B1D197D7}">
      <dgm:prSet custT="1"/>
      <dgm:spPr/>
      <dgm:t>
        <a:bodyPr/>
        <a:lstStyle/>
        <a:p>
          <a:pPr algn="l"/>
          <a:r>
            <a:rPr lang="cs-CZ" sz="2800" b="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2 </a:t>
          </a:r>
          <a:r>
            <a:rPr lang="cs-CZ" sz="2800" b="0" u="sng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ramena</a:t>
          </a:r>
          <a:r>
            <a:rPr lang="cs-CZ" sz="2800" b="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 – stejně dlouhé strany</a:t>
          </a:r>
        </a:p>
        <a:p>
          <a:pPr algn="l"/>
          <a:r>
            <a:rPr lang="cs-CZ" sz="2800" b="0" u="sng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základna</a:t>
          </a:r>
        </a:p>
      </dgm:t>
    </dgm:pt>
    <dgm:pt modelId="{47207CE4-AD03-4669-A49B-BFFE10A0CC01}" type="parTrans" cxnId="{F08DC6D0-6BDD-4FFE-8C1F-EB121348C88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B45AEDD8-41A0-4AF9-A9D4-52DCB92CF449}" type="sibTrans" cxnId="{F08DC6D0-6BDD-4FFE-8C1F-EB121348C886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C1DED528-FAD4-4895-99EE-74D654581BE0}">
      <dgm:prSet/>
      <dgm:spPr/>
      <dgm:t>
        <a:bodyPr/>
        <a:lstStyle/>
        <a:p>
          <a:r>
            <a:rPr lang="cs-CZ" b="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žádné 2 strany nejsou stejně dlouhé</a:t>
          </a:r>
        </a:p>
      </dgm:t>
    </dgm:pt>
    <dgm:pt modelId="{BA9959F1-AB5E-46B2-8C4B-3CF70E0E5282}" type="parTrans" cxnId="{D0C8C0B4-B3D7-4EF4-9357-4FFC25EDB88F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2D0BF3BD-60BB-4352-A990-88BCCDFABE75}" type="sibTrans" cxnId="{D0C8C0B4-B3D7-4EF4-9357-4FFC25EDB88F}">
      <dgm:prSet/>
      <dgm:spPr/>
      <dgm:t>
        <a:bodyPr/>
        <a:lstStyle/>
        <a:p>
          <a:endParaRPr lang="cs-CZ" b="1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gm:t>
    </dgm:pt>
    <dgm:pt modelId="{806AD1C5-10B8-46C8-9601-A98231C986B7}" type="pres">
      <dgm:prSet presAssocID="{F29A6320-63AC-4F13-B46A-7937EB7D6D2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0795C8A-E1B7-4B5E-9350-35D68A18CE86}" type="pres">
      <dgm:prSet presAssocID="{43BD9353-445E-4BB1-8DB0-10E22A53E73D}" presName="vertOne" presStyleCnt="0"/>
      <dgm:spPr/>
    </dgm:pt>
    <dgm:pt modelId="{638511AF-2A16-45AA-B240-DF87CEBCF878}" type="pres">
      <dgm:prSet presAssocID="{43BD9353-445E-4BB1-8DB0-10E22A53E73D}" presName="txOne" presStyleLbl="node0" presStyleIdx="0" presStyleCnt="1" custScaleY="63152" custLinFactNeighborX="-2696" custLinFactNeighborY="-151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6C6CB9-7EB8-4CBD-8553-383E51B5F05B}" type="pres">
      <dgm:prSet presAssocID="{43BD9353-445E-4BB1-8DB0-10E22A53E73D}" presName="parTransOne" presStyleCnt="0"/>
      <dgm:spPr/>
    </dgm:pt>
    <dgm:pt modelId="{405EA370-351F-442C-BD8E-A997043D9B8D}" type="pres">
      <dgm:prSet presAssocID="{43BD9353-445E-4BB1-8DB0-10E22A53E73D}" presName="horzOne" presStyleCnt="0"/>
      <dgm:spPr/>
    </dgm:pt>
    <dgm:pt modelId="{10290E91-D99F-4DEB-8856-3301C577592E}" type="pres">
      <dgm:prSet presAssocID="{AF6B67A8-56CA-4D6D-85C1-2B48B15344BF}" presName="vertTwo" presStyleCnt="0"/>
      <dgm:spPr/>
    </dgm:pt>
    <dgm:pt modelId="{4B73413B-EB1B-4430-A8D1-A6FC40C3D3B1}" type="pres">
      <dgm:prSet presAssocID="{AF6B67A8-56CA-4D6D-85C1-2B48B15344BF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158CA9-0BC9-4156-8374-BCE16A6B2CAB}" type="pres">
      <dgm:prSet presAssocID="{AF6B67A8-56CA-4D6D-85C1-2B48B15344BF}" presName="parTransTwo" presStyleCnt="0"/>
      <dgm:spPr/>
    </dgm:pt>
    <dgm:pt modelId="{6C23B8EA-3FBA-4DEB-B768-403A03322026}" type="pres">
      <dgm:prSet presAssocID="{AF6B67A8-56CA-4D6D-85C1-2B48B15344BF}" presName="horzTwo" presStyleCnt="0"/>
      <dgm:spPr/>
    </dgm:pt>
    <dgm:pt modelId="{BAFE39D2-479A-490B-BAF1-6D42B3DDAA6A}" type="pres">
      <dgm:prSet presAssocID="{6FCCB145-3D1C-4FEE-BBCA-346317F25F0E}" presName="vertThree" presStyleCnt="0"/>
      <dgm:spPr/>
    </dgm:pt>
    <dgm:pt modelId="{5418EF71-19A9-4E33-82C6-860F90D48E1D}" type="pres">
      <dgm:prSet presAssocID="{6FCCB145-3D1C-4FEE-BBCA-346317F25F0E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34A1C6-2EEB-4855-B011-0EB94D6B0F27}" type="pres">
      <dgm:prSet presAssocID="{6FCCB145-3D1C-4FEE-BBCA-346317F25F0E}" presName="horzThree" presStyleCnt="0"/>
      <dgm:spPr/>
    </dgm:pt>
    <dgm:pt modelId="{DCBDDD3C-EBBD-4245-AE59-7652A85EEC50}" type="pres">
      <dgm:prSet presAssocID="{9E398309-A43B-42B1-88B2-0C1999AD673F}" presName="sibSpaceTwo" presStyleCnt="0"/>
      <dgm:spPr/>
    </dgm:pt>
    <dgm:pt modelId="{EE6D79A8-8A52-427C-B810-17549CFADD15}" type="pres">
      <dgm:prSet presAssocID="{3D07A384-C69C-4F76-B614-E0A80DF67DD2}" presName="vertTwo" presStyleCnt="0"/>
      <dgm:spPr/>
    </dgm:pt>
    <dgm:pt modelId="{5940E66D-2005-4C6C-9923-6964C7FB7921}" type="pres">
      <dgm:prSet presAssocID="{3D07A384-C69C-4F76-B614-E0A80DF67DD2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7BF9B1-066F-49A6-A05E-1183AE8364D1}" type="pres">
      <dgm:prSet presAssocID="{3D07A384-C69C-4F76-B614-E0A80DF67DD2}" presName="parTransTwo" presStyleCnt="0"/>
      <dgm:spPr/>
    </dgm:pt>
    <dgm:pt modelId="{8F4FFEEE-764A-4B0E-B59A-90E81249E56B}" type="pres">
      <dgm:prSet presAssocID="{3D07A384-C69C-4F76-B614-E0A80DF67DD2}" presName="horzTwo" presStyleCnt="0"/>
      <dgm:spPr/>
    </dgm:pt>
    <dgm:pt modelId="{94E71191-3870-4DC6-A942-8D5104B7CD96}" type="pres">
      <dgm:prSet presAssocID="{D0C17E76-D6BC-48C4-8415-EB92B1D197D7}" presName="vertThree" presStyleCnt="0"/>
      <dgm:spPr/>
    </dgm:pt>
    <dgm:pt modelId="{02B43FEE-D05D-4218-8F7F-884CA2476B77}" type="pres">
      <dgm:prSet presAssocID="{D0C17E76-D6BC-48C4-8415-EB92B1D197D7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4C699A-4235-4E4D-AB30-56478043517A}" type="pres">
      <dgm:prSet presAssocID="{D0C17E76-D6BC-48C4-8415-EB92B1D197D7}" presName="horzThree" presStyleCnt="0"/>
      <dgm:spPr/>
    </dgm:pt>
    <dgm:pt modelId="{A3B28215-0266-4E97-8CD5-28BCEBEAA74E}" type="pres">
      <dgm:prSet presAssocID="{CD407113-CD46-4B78-84C9-433EC8C6AFF2}" presName="sibSpaceTwo" presStyleCnt="0"/>
      <dgm:spPr/>
    </dgm:pt>
    <dgm:pt modelId="{32D26D36-0C88-4A55-80A0-F30A3E02F6BE}" type="pres">
      <dgm:prSet presAssocID="{542372E6-A966-4C6C-87B5-D223B0DC60B7}" presName="vertTwo" presStyleCnt="0"/>
      <dgm:spPr/>
    </dgm:pt>
    <dgm:pt modelId="{EE8A183C-A125-4E93-91BF-9085D6B71FB1}" type="pres">
      <dgm:prSet presAssocID="{542372E6-A966-4C6C-87B5-D223B0DC60B7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5E6F06F-CA91-4BF1-BC1B-A92C471E0F2E}" type="pres">
      <dgm:prSet presAssocID="{542372E6-A966-4C6C-87B5-D223B0DC60B7}" presName="parTransTwo" presStyleCnt="0"/>
      <dgm:spPr/>
    </dgm:pt>
    <dgm:pt modelId="{285FDE5C-46C1-448D-9E35-B77E0A5557D9}" type="pres">
      <dgm:prSet presAssocID="{542372E6-A966-4C6C-87B5-D223B0DC60B7}" presName="horzTwo" presStyleCnt="0"/>
      <dgm:spPr/>
    </dgm:pt>
    <dgm:pt modelId="{7F68104D-E88D-4EF9-B730-58463793717C}" type="pres">
      <dgm:prSet presAssocID="{C1DED528-FAD4-4895-99EE-74D654581BE0}" presName="vertThree" presStyleCnt="0"/>
      <dgm:spPr/>
    </dgm:pt>
    <dgm:pt modelId="{62013BEA-7860-4170-BE29-1E6D3E34C24F}" type="pres">
      <dgm:prSet presAssocID="{C1DED528-FAD4-4895-99EE-74D654581BE0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0D3C1B1-71D7-455E-B021-38AB32A2C216}" type="pres">
      <dgm:prSet presAssocID="{C1DED528-FAD4-4895-99EE-74D654581BE0}" presName="horzThree" presStyleCnt="0"/>
      <dgm:spPr/>
    </dgm:pt>
  </dgm:ptLst>
  <dgm:cxnLst>
    <dgm:cxn modelId="{A46BE2DB-1399-4D26-8EB0-DE096824D9CA}" type="presOf" srcId="{542372E6-A966-4C6C-87B5-D223B0DC60B7}" destId="{EE8A183C-A125-4E93-91BF-9085D6B71FB1}" srcOrd="0" destOrd="0" presId="urn:microsoft.com/office/officeart/2005/8/layout/hierarchy4"/>
    <dgm:cxn modelId="{F08DC6D0-6BDD-4FFE-8C1F-EB121348C886}" srcId="{3D07A384-C69C-4F76-B614-E0A80DF67DD2}" destId="{D0C17E76-D6BC-48C4-8415-EB92B1D197D7}" srcOrd="0" destOrd="0" parTransId="{47207CE4-AD03-4669-A49B-BFFE10A0CC01}" sibTransId="{B45AEDD8-41A0-4AF9-A9D4-52DCB92CF449}"/>
    <dgm:cxn modelId="{EF66450F-3753-4419-A1F9-67773AC871FB}" srcId="{F29A6320-63AC-4F13-B46A-7937EB7D6D2F}" destId="{43BD9353-445E-4BB1-8DB0-10E22A53E73D}" srcOrd="0" destOrd="0" parTransId="{7008DD03-D966-43AF-AB65-8A3608A2F4C8}" sibTransId="{F2C35C92-5C45-4708-91A9-A8A4440AE5E2}"/>
    <dgm:cxn modelId="{D0C8C0B4-B3D7-4EF4-9357-4FFC25EDB88F}" srcId="{542372E6-A966-4C6C-87B5-D223B0DC60B7}" destId="{C1DED528-FAD4-4895-99EE-74D654581BE0}" srcOrd="0" destOrd="0" parTransId="{BA9959F1-AB5E-46B2-8C4B-3CF70E0E5282}" sibTransId="{2D0BF3BD-60BB-4352-A990-88BCCDFABE75}"/>
    <dgm:cxn modelId="{A0CF9D8A-C6B9-4A28-8036-BBA29413A6D2}" type="presOf" srcId="{3D07A384-C69C-4F76-B614-E0A80DF67DD2}" destId="{5940E66D-2005-4C6C-9923-6964C7FB7921}" srcOrd="0" destOrd="0" presId="urn:microsoft.com/office/officeart/2005/8/layout/hierarchy4"/>
    <dgm:cxn modelId="{01A1106A-E1DD-4604-8232-23DC294C906B}" type="presOf" srcId="{AF6B67A8-56CA-4D6D-85C1-2B48B15344BF}" destId="{4B73413B-EB1B-4430-A8D1-A6FC40C3D3B1}" srcOrd="0" destOrd="0" presId="urn:microsoft.com/office/officeart/2005/8/layout/hierarchy4"/>
    <dgm:cxn modelId="{B3C395C8-E692-436D-B8D3-BEFF8F13FE76}" srcId="{43BD9353-445E-4BB1-8DB0-10E22A53E73D}" destId="{542372E6-A966-4C6C-87B5-D223B0DC60B7}" srcOrd="2" destOrd="0" parTransId="{790ECCA7-5BA0-4E0A-AFD9-4F78E8CDDEB8}" sibTransId="{F4586516-DCF7-4E2C-BAE6-BF8BCE8C1799}"/>
    <dgm:cxn modelId="{99DA2871-59F8-4A80-8F22-F54F2493B471}" type="presOf" srcId="{43BD9353-445E-4BB1-8DB0-10E22A53E73D}" destId="{638511AF-2A16-45AA-B240-DF87CEBCF878}" srcOrd="0" destOrd="0" presId="urn:microsoft.com/office/officeart/2005/8/layout/hierarchy4"/>
    <dgm:cxn modelId="{F0E0D6E6-7392-4FFD-9D96-6B1F5E621B29}" type="presOf" srcId="{6FCCB145-3D1C-4FEE-BBCA-346317F25F0E}" destId="{5418EF71-19A9-4E33-82C6-860F90D48E1D}" srcOrd="0" destOrd="0" presId="urn:microsoft.com/office/officeart/2005/8/layout/hierarchy4"/>
    <dgm:cxn modelId="{521B8E2C-CFA4-472A-AEBC-29B49501D555}" srcId="{AF6B67A8-56CA-4D6D-85C1-2B48B15344BF}" destId="{6FCCB145-3D1C-4FEE-BBCA-346317F25F0E}" srcOrd="0" destOrd="0" parTransId="{7EB1BB28-5317-4FDF-8778-CC51E2BBC14D}" sibTransId="{E9593688-9ED1-4FCF-B91D-DEFCD3400E4F}"/>
    <dgm:cxn modelId="{866F729D-2891-4144-9B12-8CFB0E85F545}" type="presOf" srcId="{D0C17E76-D6BC-48C4-8415-EB92B1D197D7}" destId="{02B43FEE-D05D-4218-8F7F-884CA2476B77}" srcOrd="0" destOrd="0" presId="urn:microsoft.com/office/officeart/2005/8/layout/hierarchy4"/>
    <dgm:cxn modelId="{2B21370C-0EF8-4723-A5E7-110DB26BA252}" srcId="{43BD9353-445E-4BB1-8DB0-10E22A53E73D}" destId="{3D07A384-C69C-4F76-B614-E0A80DF67DD2}" srcOrd="1" destOrd="0" parTransId="{054DBE23-DD8C-460B-8BE8-F42B3F7CB9A6}" sibTransId="{CD407113-CD46-4B78-84C9-433EC8C6AFF2}"/>
    <dgm:cxn modelId="{5A100941-6724-46BB-9967-99606FDABD8C}" type="presOf" srcId="{F29A6320-63AC-4F13-B46A-7937EB7D6D2F}" destId="{806AD1C5-10B8-46C8-9601-A98231C986B7}" srcOrd="0" destOrd="0" presId="urn:microsoft.com/office/officeart/2005/8/layout/hierarchy4"/>
    <dgm:cxn modelId="{F279CB32-0935-4297-8010-19062FD5CEB5}" srcId="{43BD9353-445E-4BB1-8DB0-10E22A53E73D}" destId="{AF6B67A8-56CA-4D6D-85C1-2B48B15344BF}" srcOrd="0" destOrd="0" parTransId="{DA78E453-9CC7-4B7A-90D3-E5DF3AE210DA}" sibTransId="{9E398309-A43B-42B1-88B2-0C1999AD673F}"/>
    <dgm:cxn modelId="{23547DEB-979B-40FF-9ED5-C52F781EC213}" type="presOf" srcId="{C1DED528-FAD4-4895-99EE-74D654581BE0}" destId="{62013BEA-7860-4170-BE29-1E6D3E34C24F}" srcOrd="0" destOrd="0" presId="urn:microsoft.com/office/officeart/2005/8/layout/hierarchy4"/>
    <dgm:cxn modelId="{EABC0296-AC36-4E65-9DBB-3500EF4C634B}" type="presParOf" srcId="{806AD1C5-10B8-46C8-9601-A98231C986B7}" destId="{C0795C8A-E1B7-4B5E-9350-35D68A18CE86}" srcOrd="0" destOrd="0" presId="urn:microsoft.com/office/officeart/2005/8/layout/hierarchy4"/>
    <dgm:cxn modelId="{708F1114-EAB8-4AAE-9F68-FEB2A3E12271}" type="presParOf" srcId="{C0795C8A-E1B7-4B5E-9350-35D68A18CE86}" destId="{638511AF-2A16-45AA-B240-DF87CEBCF878}" srcOrd="0" destOrd="0" presId="urn:microsoft.com/office/officeart/2005/8/layout/hierarchy4"/>
    <dgm:cxn modelId="{7FD3FBA8-C86C-4F56-8EE0-C41BE924C871}" type="presParOf" srcId="{C0795C8A-E1B7-4B5E-9350-35D68A18CE86}" destId="{F86C6CB9-7EB8-4CBD-8553-383E51B5F05B}" srcOrd="1" destOrd="0" presId="urn:microsoft.com/office/officeart/2005/8/layout/hierarchy4"/>
    <dgm:cxn modelId="{0F227FDC-E065-4BDB-8233-18BB6D641C99}" type="presParOf" srcId="{C0795C8A-E1B7-4B5E-9350-35D68A18CE86}" destId="{405EA370-351F-442C-BD8E-A997043D9B8D}" srcOrd="2" destOrd="0" presId="urn:microsoft.com/office/officeart/2005/8/layout/hierarchy4"/>
    <dgm:cxn modelId="{6C043C92-A5D8-42AF-8258-F481736AAD1C}" type="presParOf" srcId="{405EA370-351F-442C-BD8E-A997043D9B8D}" destId="{10290E91-D99F-4DEB-8856-3301C577592E}" srcOrd="0" destOrd="0" presId="urn:microsoft.com/office/officeart/2005/8/layout/hierarchy4"/>
    <dgm:cxn modelId="{20AF4DA2-2BEA-49CD-8F9A-22C68D20701E}" type="presParOf" srcId="{10290E91-D99F-4DEB-8856-3301C577592E}" destId="{4B73413B-EB1B-4430-A8D1-A6FC40C3D3B1}" srcOrd="0" destOrd="0" presId="urn:microsoft.com/office/officeart/2005/8/layout/hierarchy4"/>
    <dgm:cxn modelId="{E52618B1-E3D2-4CC2-BD01-B64D88931E35}" type="presParOf" srcId="{10290E91-D99F-4DEB-8856-3301C577592E}" destId="{0A158CA9-0BC9-4156-8374-BCE16A6B2CAB}" srcOrd="1" destOrd="0" presId="urn:microsoft.com/office/officeart/2005/8/layout/hierarchy4"/>
    <dgm:cxn modelId="{357CEDED-F82B-4038-BC0F-9253441B88DF}" type="presParOf" srcId="{10290E91-D99F-4DEB-8856-3301C577592E}" destId="{6C23B8EA-3FBA-4DEB-B768-403A03322026}" srcOrd="2" destOrd="0" presId="urn:microsoft.com/office/officeart/2005/8/layout/hierarchy4"/>
    <dgm:cxn modelId="{4C8CFBAC-2CB0-4787-B97C-75E6F5A7A1FC}" type="presParOf" srcId="{6C23B8EA-3FBA-4DEB-B768-403A03322026}" destId="{BAFE39D2-479A-490B-BAF1-6D42B3DDAA6A}" srcOrd="0" destOrd="0" presId="urn:microsoft.com/office/officeart/2005/8/layout/hierarchy4"/>
    <dgm:cxn modelId="{25EB66C1-D0C1-4EF1-8E51-108A3C8E2C7A}" type="presParOf" srcId="{BAFE39D2-479A-490B-BAF1-6D42B3DDAA6A}" destId="{5418EF71-19A9-4E33-82C6-860F90D48E1D}" srcOrd="0" destOrd="0" presId="urn:microsoft.com/office/officeart/2005/8/layout/hierarchy4"/>
    <dgm:cxn modelId="{023C8497-CFD3-4BB7-A5FE-4EA6B409086C}" type="presParOf" srcId="{BAFE39D2-479A-490B-BAF1-6D42B3DDAA6A}" destId="{EE34A1C6-2EEB-4855-B011-0EB94D6B0F27}" srcOrd="1" destOrd="0" presId="urn:microsoft.com/office/officeart/2005/8/layout/hierarchy4"/>
    <dgm:cxn modelId="{E33252F4-58E6-4867-A50A-621D9298841E}" type="presParOf" srcId="{405EA370-351F-442C-BD8E-A997043D9B8D}" destId="{DCBDDD3C-EBBD-4245-AE59-7652A85EEC50}" srcOrd="1" destOrd="0" presId="urn:microsoft.com/office/officeart/2005/8/layout/hierarchy4"/>
    <dgm:cxn modelId="{B8DB7052-B3CB-48C9-903E-B475231457CC}" type="presParOf" srcId="{405EA370-351F-442C-BD8E-A997043D9B8D}" destId="{EE6D79A8-8A52-427C-B810-17549CFADD15}" srcOrd="2" destOrd="0" presId="urn:microsoft.com/office/officeart/2005/8/layout/hierarchy4"/>
    <dgm:cxn modelId="{6BE28CCC-0B3A-44E8-9E2B-572B715040A1}" type="presParOf" srcId="{EE6D79A8-8A52-427C-B810-17549CFADD15}" destId="{5940E66D-2005-4C6C-9923-6964C7FB7921}" srcOrd="0" destOrd="0" presId="urn:microsoft.com/office/officeart/2005/8/layout/hierarchy4"/>
    <dgm:cxn modelId="{EB7964DA-0029-4067-A0BB-3BF4F9A6865B}" type="presParOf" srcId="{EE6D79A8-8A52-427C-B810-17549CFADD15}" destId="{3E7BF9B1-066F-49A6-A05E-1183AE8364D1}" srcOrd="1" destOrd="0" presId="urn:microsoft.com/office/officeart/2005/8/layout/hierarchy4"/>
    <dgm:cxn modelId="{9B9000FF-E7BE-4EA9-B96E-3F99C060B78C}" type="presParOf" srcId="{EE6D79A8-8A52-427C-B810-17549CFADD15}" destId="{8F4FFEEE-764A-4B0E-B59A-90E81249E56B}" srcOrd="2" destOrd="0" presId="urn:microsoft.com/office/officeart/2005/8/layout/hierarchy4"/>
    <dgm:cxn modelId="{6113A7BF-4699-4532-9B83-A258A703B24B}" type="presParOf" srcId="{8F4FFEEE-764A-4B0E-B59A-90E81249E56B}" destId="{94E71191-3870-4DC6-A942-8D5104B7CD96}" srcOrd="0" destOrd="0" presId="urn:microsoft.com/office/officeart/2005/8/layout/hierarchy4"/>
    <dgm:cxn modelId="{98027905-6A49-4EBC-8A37-7E4186CF1CB1}" type="presParOf" srcId="{94E71191-3870-4DC6-A942-8D5104B7CD96}" destId="{02B43FEE-D05D-4218-8F7F-884CA2476B77}" srcOrd="0" destOrd="0" presId="urn:microsoft.com/office/officeart/2005/8/layout/hierarchy4"/>
    <dgm:cxn modelId="{BC54AE2E-B504-4C41-AD8C-545C06880F43}" type="presParOf" srcId="{94E71191-3870-4DC6-A942-8D5104B7CD96}" destId="{F14C699A-4235-4E4D-AB30-56478043517A}" srcOrd="1" destOrd="0" presId="urn:microsoft.com/office/officeart/2005/8/layout/hierarchy4"/>
    <dgm:cxn modelId="{ED51F488-03F2-4AC6-AF6B-C7FB04511312}" type="presParOf" srcId="{405EA370-351F-442C-BD8E-A997043D9B8D}" destId="{A3B28215-0266-4E97-8CD5-28BCEBEAA74E}" srcOrd="3" destOrd="0" presId="urn:microsoft.com/office/officeart/2005/8/layout/hierarchy4"/>
    <dgm:cxn modelId="{DF9F374F-62B6-4016-B0C8-9F780517019C}" type="presParOf" srcId="{405EA370-351F-442C-BD8E-A997043D9B8D}" destId="{32D26D36-0C88-4A55-80A0-F30A3E02F6BE}" srcOrd="4" destOrd="0" presId="urn:microsoft.com/office/officeart/2005/8/layout/hierarchy4"/>
    <dgm:cxn modelId="{1E8D74E8-2900-4095-BF19-11DE9FA6308E}" type="presParOf" srcId="{32D26D36-0C88-4A55-80A0-F30A3E02F6BE}" destId="{EE8A183C-A125-4E93-91BF-9085D6B71FB1}" srcOrd="0" destOrd="0" presId="urn:microsoft.com/office/officeart/2005/8/layout/hierarchy4"/>
    <dgm:cxn modelId="{F1C352E6-4F22-4E76-9868-17A7DD52221A}" type="presParOf" srcId="{32D26D36-0C88-4A55-80A0-F30A3E02F6BE}" destId="{A5E6F06F-CA91-4BF1-BC1B-A92C471E0F2E}" srcOrd="1" destOrd="0" presId="urn:microsoft.com/office/officeart/2005/8/layout/hierarchy4"/>
    <dgm:cxn modelId="{C6878A3D-A49E-48D4-B565-4A0EA6541E8C}" type="presParOf" srcId="{32D26D36-0C88-4A55-80A0-F30A3E02F6BE}" destId="{285FDE5C-46C1-448D-9E35-B77E0A5557D9}" srcOrd="2" destOrd="0" presId="urn:microsoft.com/office/officeart/2005/8/layout/hierarchy4"/>
    <dgm:cxn modelId="{F0FBFEA0-4406-40EE-BA72-157A6C8C2F7D}" type="presParOf" srcId="{285FDE5C-46C1-448D-9E35-B77E0A5557D9}" destId="{7F68104D-E88D-4EF9-B730-58463793717C}" srcOrd="0" destOrd="0" presId="urn:microsoft.com/office/officeart/2005/8/layout/hierarchy4"/>
    <dgm:cxn modelId="{904C0A41-2A2C-4278-AD48-1031F2EAA8DD}" type="presParOf" srcId="{7F68104D-E88D-4EF9-B730-58463793717C}" destId="{62013BEA-7860-4170-BE29-1E6D3E34C24F}" srcOrd="0" destOrd="0" presId="urn:microsoft.com/office/officeart/2005/8/layout/hierarchy4"/>
    <dgm:cxn modelId="{C9F18B79-B623-4AC4-8BFB-C6DE281659E7}" type="presParOf" srcId="{7F68104D-E88D-4EF9-B730-58463793717C}" destId="{30D3C1B1-71D7-455E-B021-38AB32A2C216}" srcOrd="1" destOrd="0" presId="urn:microsoft.com/office/officeart/2005/8/layout/hierarchy4"/>
  </dgm:cxnLst>
  <dgm:bg>
    <a:solidFill>
      <a:schemeClr val="accent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511AF-2A16-45AA-B240-DF87CEBCF878}">
      <dsp:nvSpPr>
        <dsp:cNvPr id="0" name=""/>
        <dsp:cNvSpPr/>
      </dsp:nvSpPr>
      <dsp:spPr>
        <a:xfrm>
          <a:off x="0" y="906"/>
          <a:ext cx="8058204" cy="12513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8150" tIns="438150" rIns="438150" bIns="438150" numCol="1" spcCol="1270" anchor="ctr" anchorCtr="0">
          <a:noAutofit/>
        </a:bodyPr>
        <a:lstStyle/>
        <a:p>
          <a:pPr lvl="0" algn="ctr" defTabSz="5111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500" b="1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trojúhelník</a:t>
          </a:r>
        </a:p>
      </dsp:txBody>
      <dsp:txXfrm>
        <a:off x="36652" y="37558"/>
        <a:ext cx="7984900" cy="1178082"/>
      </dsp:txXfrm>
    </dsp:sp>
    <dsp:sp modelId="{4B73413B-EB1B-4430-A8D1-A6FC40C3D3B1}">
      <dsp:nvSpPr>
        <dsp:cNvPr id="0" name=""/>
        <dsp:cNvSpPr/>
      </dsp:nvSpPr>
      <dsp:spPr>
        <a:xfrm>
          <a:off x="2898" y="1416146"/>
          <a:ext cx="2543624" cy="1981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b="1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rovno-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b="1" kern="1200" dirty="0" err="1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stranný</a:t>
          </a:r>
          <a:endParaRPr lang="cs-CZ" sz="4800" b="1" kern="1200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sp:txBody>
      <dsp:txXfrm>
        <a:off x="60936" y="1474184"/>
        <a:ext cx="2427548" cy="1865470"/>
      </dsp:txXfrm>
    </dsp:sp>
    <dsp:sp modelId="{5418EF71-19A9-4E33-82C6-860F90D48E1D}">
      <dsp:nvSpPr>
        <dsp:cNvPr id="0" name=""/>
        <dsp:cNvSpPr/>
      </dsp:nvSpPr>
      <dsp:spPr>
        <a:xfrm>
          <a:off x="2898" y="3559099"/>
          <a:ext cx="2543624" cy="1981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0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všechny strany </a:t>
          </a:r>
          <a:r>
            <a:rPr lang="cs-CZ" sz="2800" b="0" kern="120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stejné délky</a:t>
          </a:r>
          <a:endParaRPr lang="cs-CZ" sz="2800" b="0" kern="1200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sp:txBody>
      <dsp:txXfrm>
        <a:off x="60936" y="3617137"/>
        <a:ext cx="2427548" cy="1865470"/>
      </dsp:txXfrm>
    </dsp:sp>
    <dsp:sp modelId="{5940E66D-2005-4C6C-9923-6964C7FB7921}">
      <dsp:nvSpPr>
        <dsp:cNvPr id="0" name=""/>
        <dsp:cNvSpPr/>
      </dsp:nvSpPr>
      <dsp:spPr>
        <a:xfrm>
          <a:off x="2760187" y="1416146"/>
          <a:ext cx="2543624" cy="1981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b="1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rovno-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b="1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ramenný</a:t>
          </a:r>
        </a:p>
      </dsp:txBody>
      <dsp:txXfrm>
        <a:off x="2818225" y="1474184"/>
        <a:ext cx="2427548" cy="1865470"/>
      </dsp:txXfrm>
    </dsp:sp>
    <dsp:sp modelId="{02B43FEE-D05D-4218-8F7F-884CA2476B77}">
      <dsp:nvSpPr>
        <dsp:cNvPr id="0" name=""/>
        <dsp:cNvSpPr/>
      </dsp:nvSpPr>
      <dsp:spPr>
        <a:xfrm>
          <a:off x="2760187" y="3559099"/>
          <a:ext cx="2543624" cy="1981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0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2 </a:t>
          </a:r>
          <a:r>
            <a:rPr lang="cs-CZ" sz="2800" b="0" u="sng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ramena</a:t>
          </a:r>
          <a:r>
            <a:rPr lang="cs-CZ" sz="2800" b="0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 – stejně dlouhé strany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0" u="sng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základna</a:t>
          </a:r>
        </a:p>
      </dsp:txBody>
      <dsp:txXfrm>
        <a:off x="2818225" y="3617137"/>
        <a:ext cx="2427548" cy="1865470"/>
      </dsp:txXfrm>
    </dsp:sp>
    <dsp:sp modelId="{EE8A183C-A125-4E93-91BF-9085D6B71FB1}">
      <dsp:nvSpPr>
        <dsp:cNvPr id="0" name=""/>
        <dsp:cNvSpPr/>
      </dsp:nvSpPr>
      <dsp:spPr>
        <a:xfrm>
          <a:off x="5517477" y="1416146"/>
          <a:ext cx="2543624" cy="1981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b="1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různo-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b="1" kern="1200" dirty="0" err="1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stranný</a:t>
          </a:r>
          <a:endParaRPr lang="cs-CZ" sz="4500" b="1" kern="1200" dirty="0">
            <a:ln>
              <a:solidFill>
                <a:schemeClr val="tx1"/>
              </a:solidFill>
            </a:ln>
            <a:solidFill>
              <a:schemeClr val="accent2">
                <a:lumMod val="75000"/>
              </a:schemeClr>
            </a:solidFill>
          </a:endParaRPr>
        </a:p>
      </dsp:txBody>
      <dsp:txXfrm>
        <a:off x="5575515" y="1474184"/>
        <a:ext cx="2427548" cy="1865470"/>
      </dsp:txXfrm>
    </dsp:sp>
    <dsp:sp modelId="{62013BEA-7860-4170-BE29-1E6D3E34C24F}">
      <dsp:nvSpPr>
        <dsp:cNvPr id="0" name=""/>
        <dsp:cNvSpPr/>
      </dsp:nvSpPr>
      <dsp:spPr>
        <a:xfrm>
          <a:off x="5517477" y="3559099"/>
          <a:ext cx="2543624" cy="1981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0" kern="12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rPr>
            <a:t>žádné 2 strany nejsou stejně dlouhé</a:t>
          </a:r>
        </a:p>
      </dsp:txBody>
      <dsp:txXfrm>
        <a:off x="5575515" y="3617137"/>
        <a:ext cx="2427548" cy="1865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BADC-1CF8-480F-A82B-41CD42438199}" type="datetimeFigureOut">
              <a:rPr lang="cs-CZ" smtClean="0"/>
              <a:pPr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664A1-ADDC-4706-B447-D69182FA4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7" y="642918"/>
            <a:ext cx="75724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Mgr. Jana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Pavlůsková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Datum: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květen 2012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Ročník: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6.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Vzdělávací oblast: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Matematika a její aplikace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Vzdělávací obor: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Matematika a její aplikace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Tematický okruh: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Geometrie v rovině a v prostoru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Téma: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Trojúhelník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Anotace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 Prezentace uvádí rozdělení trojúhelníků z hlediska délek jeho stran. Součástí je také trojúhelníková nerovnost.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 flipV="1">
            <a:off x="1357290" y="5572140"/>
            <a:ext cx="6143668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>
            <a:cxnSpLocks noChangeAspect="1"/>
          </p:cNvCxnSpPr>
          <p:nvPr/>
        </p:nvCxnSpPr>
        <p:spPr>
          <a:xfrm rot="7980000" flipH="1" flipV="1">
            <a:off x="2095516" y="3738599"/>
            <a:ext cx="3571900" cy="35719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13020000" flipH="1">
            <a:off x="3564670" y="4223383"/>
            <a:ext cx="3500462" cy="2571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142976" y="57150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429520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7" name="Obdélník 6"/>
          <p:cNvSpPr/>
          <p:nvPr/>
        </p:nvSpPr>
        <p:spPr>
          <a:xfrm>
            <a:off x="928662" y="642918"/>
            <a:ext cx="74868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Trojúhelníková nerovnost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 flipV="1">
            <a:off x="1357290" y="5572140"/>
            <a:ext cx="6143668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>
            <a:cxnSpLocks noChangeAspect="1"/>
          </p:cNvCxnSpPr>
          <p:nvPr/>
        </p:nvCxnSpPr>
        <p:spPr>
          <a:xfrm rot="5400000" flipH="1" flipV="1">
            <a:off x="1357290" y="2071677"/>
            <a:ext cx="3571900" cy="35719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16200000" flipH="1">
            <a:off x="4464843" y="2536025"/>
            <a:ext cx="3500462" cy="2571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142976" y="57150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429520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86314" y="171448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142976" y="57150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429520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857224" y="571480"/>
            <a:ext cx="7486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Trojúhelníková nerovnost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14678" y="3857628"/>
            <a:ext cx="308629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|AC|</a:t>
            </a:r>
            <a:r>
              <a:rPr lang="cs-CZ" sz="3200" dirty="0"/>
              <a:t>+</a:t>
            </a:r>
            <a:r>
              <a:rPr lang="cs-CZ" sz="3200" dirty="0">
                <a:solidFill>
                  <a:srgbClr val="FF0000"/>
                </a:solidFill>
              </a:rPr>
              <a:t>|BC|</a:t>
            </a:r>
            <a:r>
              <a:rPr lang="cs-CZ" sz="3200" dirty="0"/>
              <a:t>&gt;|AB|</a:t>
            </a:r>
          </a:p>
          <a:p>
            <a:r>
              <a:rPr lang="cs-CZ" sz="3200" dirty="0">
                <a:solidFill>
                  <a:srgbClr val="FF0000"/>
                </a:solidFill>
              </a:rPr>
              <a:t>|BC|</a:t>
            </a:r>
            <a:r>
              <a:rPr lang="cs-CZ" sz="3200" dirty="0"/>
              <a:t>+|AB|&gt;</a:t>
            </a:r>
            <a:r>
              <a:rPr lang="cs-CZ" sz="3200" dirty="0">
                <a:solidFill>
                  <a:srgbClr val="0070C0"/>
                </a:solidFill>
              </a:rPr>
              <a:t>|AC|</a:t>
            </a:r>
          </a:p>
          <a:p>
            <a:r>
              <a:rPr lang="cs-CZ" sz="3200" dirty="0"/>
              <a:t>|AB|+</a:t>
            </a:r>
            <a:r>
              <a:rPr lang="cs-CZ" sz="3200" dirty="0">
                <a:solidFill>
                  <a:srgbClr val="0070C0"/>
                </a:solidFill>
              </a:rPr>
              <a:t>|AC|</a:t>
            </a:r>
            <a:r>
              <a:rPr lang="cs-CZ" sz="3200" dirty="0"/>
              <a:t>&gt;</a:t>
            </a:r>
            <a:r>
              <a:rPr lang="cs-CZ" sz="3200" dirty="0">
                <a:solidFill>
                  <a:srgbClr val="FF0000"/>
                </a:solidFill>
              </a:rPr>
              <a:t>|BC|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3319B1B3-7904-456F-BAB2-E034B5E89B99}"/>
              </a:ext>
            </a:extLst>
          </p:cNvPr>
          <p:cNvSpPr/>
          <p:nvPr/>
        </p:nvSpPr>
        <p:spPr>
          <a:xfrm>
            <a:off x="857224" y="571480"/>
            <a:ext cx="7486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Trojúhelníková nerovnost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5824EC6D-1C2D-461B-9A83-5C31C2597FFD}"/>
              </a:ext>
            </a:extLst>
          </p:cNvPr>
          <p:cNvSpPr txBox="1"/>
          <p:nvPr/>
        </p:nvSpPr>
        <p:spPr>
          <a:xfrm>
            <a:off x="914412" y="1772816"/>
            <a:ext cx="7372482" cy="193899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7030A0"/>
                </a:solidFill>
              </a:rPr>
              <a:t>Součet délek libovolných dvou stran trojúhelníku je větší než délka třetí strany.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878DB19E-6D59-4FFC-973D-716FCFE747D7}"/>
              </a:ext>
            </a:extLst>
          </p:cNvPr>
          <p:cNvSpPr txBox="1"/>
          <p:nvPr/>
        </p:nvSpPr>
        <p:spPr>
          <a:xfrm>
            <a:off x="914412" y="4437112"/>
            <a:ext cx="7429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Prakticky: </a:t>
            </a:r>
            <a:r>
              <a:rPr lang="cs-CZ" sz="2800" dirty="0"/>
              <a:t>Stačí sečíst dvě kratší strany a ověřit, jestli je součet větší, než nejdelší strana.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1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8662" y="500042"/>
            <a:ext cx="721523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/>
              <a:t>Procvičování</a:t>
            </a:r>
          </a:p>
          <a:p>
            <a:endParaRPr lang="cs-CZ" sz="3600" b="1" dirty="0"/>
          </a:p>
          <a:p>
            <a:r>
              <a:rPr lang="cs-CZ" sz="2000" dirty="0"/>
              <a:t>1. Narýsuj trojúhelník ABC tak, aby byl</a:t>
            </a:r>
          </a:p>
          <a:p>
            <a:pPr marL="457200" indent="-457200">
              <a:buAutoNum type="alphaLcParenR"/>
            </a:pPr>
            <a:r>
              <a:rPr lang="cs-CZ" sz="2000" dirty="0"/>
              <a:t>rovnostranný</a:t>
            </a:r>
          </a:p>
          <a:p>
            <a:pPr marL="457200" indent="-457200">
              <a:buAutoNum type="alphaLcParenR"/>
            </a:pPr>
            <a:r>
              <a:rPr lang="cs-CZ" sz="2000" dirty="0"/>
              <a:t>rovnoramenný</a:t>
            </a:r>
          </a:p>
          <a:p>
            <a:pPr marL="457200" indent="-457200">
              <a:buAutoNum type="alphaLcParenR"/>
            </a:pPr>
            <a:r>
              <a:rPr lang="cs-CZ" sz="2000" dirty="0"/>
              <a:t>různostranný,</a:t>
            </a:r>
          </a:p>
          <a:p>
            <a:pPr marL="457200" indent="-457200"/>
            <a:r>
              <a:rPr lang="cs-CZ" sz="2000" dirty="0"/>
              <a:t>jestliže |BC|= 5 cm.</a:t>
            </a:r>
          </a:p>
          <a:p>
            <a:pPr marL="457200" indent="-457200"/>
            <a:endParaRPr lang="cs-CZ" sz="2000" dirty="0"/>
          </a:p>
          <a:p>
            <a:pPr marL="457200" indent="-457200"/>
            <a:r>
              <a:rPr lang="cs-CZ" sz="2000" dirty="0"/>
              <a:t>2. Zjisti výpočtem, zda se tyto trojúhelníky dají sestrojit a pokud </a:t>
            </a:r>
          </a:p>
          <a:p>
            <a:pPr marL="457200" indent="-457200"/>
            <a:r>
              <a:rPr lang="cs-CZ" sz="2000" dirty="0"/>
              <a:t>    ano, urči jejich druh:</a:t>
            </a:r>
          </a:p>
          <a:p>
            <a:pPr marL="457200" indent="-457200">
              <a:buAutoNum type="alphaLcParenR"/>
            </a:pPr>
            <a:r>
              <a:rPr lang="cs-CZ" sz="2000" dirty="0"/>
              <a:t>a = 12 cm, b = 6 cm, c = 6 cm</a:t>
            </a:r>
          </a:p>
          <a:p>
            <a:pPr marL="457200" indent="-457200">
              <a:buAutoNum type="alphaLcParenR"/>
            </a:pPr>
            <a:r>
              <a:rPr lang="cs-CZ" sz="2000" dirty="0"/>
              <a:t>e = 8 cm, f = 4 cm, g = 5 cm</a:t>
            </a:r>
          </a:p>
          <a:p>
            <a:pPr marL="457200" indent="-457200">
              <a:buAutoNum type="alphaLcParenR"/>
            </a:pPr>
            <a:r>
              <a:rPr lang="cs-CZ" sz="2000" dirty="0"/>
              <a:t>m = 15 mm, n = 1 cm, p = 10 mm</a:t>
            </a:r>
          </a:p>
          <a:p>
            <a:pPr marL="457200" indent="-457200">
              <a:buAutoNum type="alphaLcParenR"/>
            </a:pPr>
            <a:r>
              <a:rPr lang="cs-CZ" sz="2000" dirty="0"/>
              <a:t>p = 3 dm, q = 6 dm, r = 60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00166" y="1785926"/>
            <a:ext cx="6454460" cy="3046988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Strany </a:t>
            </a:r>
          </a:p>
          <a:p>
            <a:pPr algn="ctr"/>
            <a:r>
              <a:rPr lang="cs-CZ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7224" y="428604"/>
            <a:ext cx="7463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Rovnostranný trojúhelník</a:t>
            </a:r>
          </a:p>
        </p:txBody>
      </p:sp>
      <p:sp>
        <p:nvSpPr>
          <p:cNvPr id="3" name="Rovnoramenný trojúhelník 2"/>
          <p:cNvSpPr/>
          <p:nvPr/>
        </p:nvSpPr>
        <p:spPr>
          <a:xfrm>
            <a:off x="1214414" y="2285992"/>
            <a:ext cx="3714776" cy="3286148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536547" y="4036223"/>
            <a:ext cx="5071304" cy="7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V="1">
            <a:off x="357158" y="3143248"/>
            <a:ext cx="4857784" cy="300039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1285852" y="3429000"/>
            <a:ext cx="4500594" cy="264320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4714876" y="34290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oₐ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071802" y="6072206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o</a:t>
            </a:r>
            <a:r>
              <a:rPr lang="cs-CZ" sz="1000" dirty="0" err="1"/>
              <a:t>c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285852" y="3143248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sz="1000" dirty="0"/>
              <a:t>b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071538" y="55721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714876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071802" y="200024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715008" y="1785926"/>
            <a:ext cx="30718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|AB|=|BC|=|AC|</a:t>
            </a:r>
          </a:p>
          <a:p>
            <a:endParaRPr lang="cs-CZ" sz="2800" b="1" dirty="0"/>
          </a:p>
          <a:p>
            <a:pPr>
              <a:buFontTx/>
              <a:buChar char="-"/>
            </a:pPr>
            <a:r>
              <a:rPr lang="cs-CZ" sz="2800" b="1" dirty="0"/>
              <a:t> všechny 3 strany </a:t>
            </a:r>
          </a:p>
          <a:p>
            <a:r>
              <a:rPr lang="cs-CZ" sz="2800" b="1" dirty="0"/>
              <a:t>  stejně dlouhé</a:t>
            </a:r>
          </a:p>
          <a:p>
            <a:pPr>
              <a:buFontTx/>
              <a:buChar char="-"/>
            </a:pPr>
            <a:endParaRPr lang="cs-CZ" sz="2800" b="1" dirty="0"/>
          </a:p>
          <a:p>
            <a:pPr>
              <a:buFontTx/>
              <a:buChar char="-"/>
            </a:pPr>
            <a:r>
              <a:rPr lang="cs-CZ" sz="2800" b="1" dirty="0"/>
              <a:t> 3 osy souměrnosti</a:t>
            </a:r>
          </a:p>
          <a:p>
            <a:pPr>
              <a:buFontTx/>
              <a:buChar char="-"/>
            </a:pPr>
            <a:endParaRPr lang="cs-CZ" sz="2800" b="1" dirty="0"/>
          </a:p>
          <a:p>
            <a:pPr>
              <a:buFontTx/>
              <a:buChar char="-"/>
            </a:pPr>
            <a:r>
              <a:rPr lang="cs-CZ" sz="2800" b="1" dirty="0"/>
              <a:t> vnitřní úhly mají </a:t>
            </a:r>
          </a:p>
          <a:p>
            <a:r>
              <a:rPr lang="cs-CZ" sz="2800" b="1" dirty="0"/>
              <a:t>  velikost 60°</a:t>
            </a:r>
          </a:p>
        </p:txBody>
      </p:sp>
      <p:sp>
        <p:nvSpPr>
          <p:cNvPr id="15" name="Oblouk 14"/>
          <p:cNvSpPr/>
          <p:nvPr/>
        </p:nvSpPr>
        <p:spPr>
          <a:xfrm rot="3403193">
            <a:off x="1125590" y="4791596"/>
            <a:ext cx="1211212" cy="954021"/>
          </a:xfrm>
          <a:prstGeom prst="arc">
            <a:avLst>
              <a:gd name="adj1" fmla="val 12420148"/>
              <a:gd name="adj2" fmla="val 2012818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Oblouk 15"/>
          <p:cNvSpPr/>
          <p:nvPr/>
        </p:nvSpPr>
        <p:spPr>
          <a:xfrm rot="18026233">
            <a:off x="3790385" y="4794334"/>
            <a:ext cx="1211212" cy="954021"/>
          </a:xfrm>
          <a:prstGeom prst="arc">
            <a:avLst>
              <a:gd name="adj1" fmla="val 12415536"/>
              <a:gd name="adj2" fmla="val 1961116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ouk 16"/>
          <p:cNvSpPr/>
          <p:nvPr/>
        </p:nvSpPr>
        <p:spPr>
          <a:xfrm rot="10800000">
            <a:off x="2500298" y="2428868"/>
            <a:ext cx="1211212" cy="954021"/>
          </a:xfrm>
          <a:prstGeom prst="arc">
            <a:avLst>
              <a:gd name="adj1" fmla="val 12420148"/>
              <a:gd name="adj2" fmla="val 2012818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/>
      <p:bldP spid="24" grpId="0"/>
      <p:bldP spid="25" grpId="0"/>
      <p:bldP spid="26" grpId="0"/>
      <p:bldP spid="27" grpId="0"/>
      <p:bldP spid="28" grpId="0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vnoramenný trojúhelník 1"/>
          <p:cNvSpPr/>
          <p:nvPr/>
        </p:nvSpPr>
        <p:spPr>
          <a:xfrm>
            <a:off x="428596" y="1643050"/>
            <a:ext cx="4500594" cy="448630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rot="5400000" flipH="1" flipV="1">
            <a:off x="-381018" y="3381359"/>
            <a:ext cx="6067440" cy="1905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3643306" y="357166"/>
            <a:ext cx="50548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Rovnoramenný trojúhelník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14282" y="621508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857752" y="614364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428860" y="128586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714612" y="5000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42910" y="1857364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Ramena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1571604" y="2214554"/>
            <a:ext cx="1928826" cy="1000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endCxn id="2" idx="1"/>
          </p:cNvCxnSpPr>
          <p:nvPr/>
        </p:nvCxnSpPr>
        <p:spPr>
          <a:xfrm rot="5400000">
            <a:off x="762571" y="3077167"/>
            <a:ext cx="1600208" cy="17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000232" y="5643578"/>
            <a:ext cx="1303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Základna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857752" y="2357430"/>
            <a:ext cx="38576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|AC|=|BC|</a:t>
            </a:r>
          </a:p>
          <a:p>
            <a:pPr>
              <a:buFontTx/>
              <a:buChar char="-"/>
            </a:pPr>
            <a:r>
              <a:rPr lang="cs-CZ" sz="2800" b="1" dirty="0"/>
              <a:t> právě 2 stejně dlouhé strany ( </a:t>
            </a:r>
            <a:r>
              <a:rPr lang="cs-CZ" sz="2800" b="1" u="sng" dirty="0"/>
              <a:t>ramena</a:t>
            </a:r>
            <a:r>
              <a:rPr lang="cs-CZ" sz="2800" b="1" dirty="0"/>
              <a:t>)</a:t>
            </a:r>
          </a:p>
          <a:p>
            <a:pPr>
              <a:buFontTx/>
              <a:buChar char="-"/>
            </a:pPr>
            <a:r>
              <a:rPr lang="cs-CZ" sz="2800" b="1" dirty="0"/>
              <a:t> 1 osa souměrnosti</a:t>
            </a:r>
          </a:p>
          <a:p>
            <a:pPr>
              <a:buFontTx/>
              <a:buChar char="-"/>
            </a:pPr>
            <a:r>
              <a:rPr lang="cs-CZ" sz="2800" b="1" dirty="0"/>
              <a:t> 2 shodné úhly u základny</a:t>
            </a:r>
          </a:p>
          <a:p>
            <a:pPr>
              <a:buFontTx/>
              <a:buChar char="-"/>
            </a:pPr>
            <a:r>
              <a:rPr lang="cs-CZ" sz="2800" b="1"/>
              <a:t> </a:t>
            </a:r>
            <a:r>
              <a:rPr lang="cs-CZ" sz="2800" b="1" smtClean="0"/>
              <a:t>C </a:t>
            </a:r>
            <a:r>
              <a:rPr lang="cs-CZ" sz="2800" b="1" dirty="0"/>
              <a:t>– </a:t>
            </a:r>
            <a:r>
              <a:rPr lang="cs-CZ" sz="2800" b="1" u="sng" dirty="0"/>
              <a:t>hlavní vrchol </a:t>
            </a:r>
            <a:r>
              <a:rPr lang="cs-CZ" sz="2800" b="1" dirty="0"/>
              <a:t>(proti základně)</a:t>
            </a:r>
          </a:p>
        </p:txBody>
      </p:sp>
      <p:sp>
        <p:nvSpPr>
          <p:cNvPr id="29" name="Oblouk 28"/>
          <p:cNvSpPr/>
          <p:nvPr/>
        </p:nvSpPr>
        <p:spPr>
          <a:xfrm rot="2936734">
            <a:off x="356101" y="5377810"/>
            <a:ext cx="1211212" cy="954021"/>
          </a:xfrm>
          <a:prstGeom prst="arc">
            <a:avLst>
              <a:gd name="adj1" fmla="val 12420148"/>
              <a:gd name="adj2" fmla="val 2012818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7" name="Oblouk 16"/>
          <p:cNvSpPr/>
          <p:nvPr/>
        </p:nvSpPr>
        <p:spPr>
          <a:xfrm rot="18170998">
            <a:off x="3754059" y="5398655"/>
            <a:ext cx="1211212" cy="814613"/>
          </a:xfrm>
          <a:prstGeom prst="arc">
            <a:avLst>
              <a:gd name="adj1" fmla="val 12420148"/>
              <a:gd name="adj2" fmla="val 2012818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2500298" y="1500174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/>
      <p:bldP spid="14" grpId="0"/>
      <p:bldP spid="15" grpId="0"/>
      <p:bldP spid="16" grpId="0"/>
      <p:bldP spid="26" grpId="0"/>
      <p:bldP spid="29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00100" y="428604"/>
            <a:ext cx="7426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Různostranný trojúhelník</a:t>
            </a:r>
          </a:p>
        </p:txBody>
      </p:sp>
      <p:sp>
        <p:nvSpPr>
          <p:cNvPr id="5" name="Rovnoramenný trojúhelník 4"/>
          <p:cNvSpPr/>
          <p:nvPr/>
        </p:nvSpPr>
        <p:spPr>
          <a:xfrm>
            <a:off x="928662" y="1928802"/>
            <a:ext cx="6072230" cy="4357718"/>
          </a:xfrm>
          <a:prstGeom prst="triangle">
            <a:avLst>
              <a:gd name="adj" fmla="val 28365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42910" y="614364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000892" y="614364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00298" y="1571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86314" y="1500174"/>
            <a:ext cx="4000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|AB|ǂ|BC|ǂ| AC|</a:t>
            </a:r>
          </a:p>
          <a:p>
            <a:endParaRPr lang="cs-CZ" sz="2800" b="1" dirty="0"/>
          </a:p>
          <a:p>
            <a:pPr>
              <a:buFontTx/>
              <a:buChar char="-"/>
            </a:pPr>
            <a:r>
              <a:rPr lang="cs-CZ" sz="2800" b="1" dirty="0"/>
              <a:t> žádné 2 strany  nemají  </a:t>
            </a:r>
          </a:p>
          <a:p>
            <a:r>
              <a:rPr lang="cs-CZ" sz="2800" b="1" dirty="0"/>
              <a:t>  stejnou velikost</a:t>
            </a:r>
          </a:p>
          <a:p>
            <a:pPr>
              <a:buFontTx/>
              <a:buChar char="-"/>
            </a:pPr>
            <a:r>
              <a:rPr lang="cs-CZ" sz="2800" b="1" dirty="0"/>
              <a:t> není osově souměrný</a:t>
            </a:r>
          </a:p>
          <a:p>
            <a:pPr>
              <a:buFontTx/>
              <a:buChar char="-"/>
            </a:pPr>
            <a:r>
              <a:rPr lang="cs-CZ" sz="2800" b="1" dirty="0"/>
              <a:t> různé velikosti úhlů</a:t>
            </a:r>
          </a:p>
        </p:txBody>
      </p:sp>
      <p:sp>
        <p:nvSpPr>
          <p:cNvPr id="10" name="Oblouk 9"/>
          <p:cNvSpPr/>
          <p:nvPr/>
        </p:nvSpPr>
        <p:spPr>
          <a:xfrm rot="2834273">
            <a:off x="655818" y="5612496"/>
            <a:ext cx="1211212" cy="954021"/>
          </a:xfrm>
          <a:prstGeom prst="arc">
            <a:avLst>
              <a:gd name="adj1" fmla="val 13274531"/>
              <a:gd name="adj2" fmla="val 20128183"/>
            </a:avLst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louk 10"/>
          <p:cNvSpPr/>
          <p:nvPr/>
        </p:nvSpPr>
        <p:spPr>
          <a:xfrm rot="17010982">
            <a:off x="5428992" y="5366823"/>
            <a:ext cx="1211212" cy="954021"/>
          </a:xfrm>
          <a:prstGeom prst="arc">
            <a:avLst>
              <a:gd name="adj1" fmla="val 12420148"/>
              <a:gd name="adj2" fmla="val 20128183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louk 11"/>
          <p:cNvSpPr/>
          <p:nvPr/>
        </p:nvSpPr>
        <p:spPr>
          <a:xfrm rot="10031377">
            <a:off x="2162361" y="2051207"/>
            <a:ext cx="1211212" cy="954021"/>
          </a:xfrm>
          <a:prstGeom prst="arc">
            <a:avLst>
              <a:gd name="adj1" fmla="val 12420148"/>
              <a:gd name="adj2" fmla="val 20128183"/>
            </a:avLst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642910" y="642918"/>
          <a:ext cx="8064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vnoramenný trojúhelník 3"/>
          <p:cNvSpPr/>
          <p:nvPr/>
        </p:nvSpPr>
        <p:spPr>
          <a:xfrm>
            <a:off x="2357422" y="3857628"/>
            <a:ext cx="1000132" cy="8572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>
            <a:off x="4857752" y="5715016"/>
            <a:ext cx="1198818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>
            <a:off x="6072198" y="3786190"/>
            <a:ext cx="1428728" cy="714380"/>
          </a:xfrm>
          <a:prstGeom prst="triangle">
            <a:avLst>
              <a:gd name="adj" fmla="val 279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1357290" y="5572140"/>
            <a:ext cx="6143668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>
            <a:cxnSpLocks noChangeAspect="1"/>
          </p:cNvCxnSpPr>
          <p:nvPr/>
        </p:nvCxnSpPr>
        <p:spPr>
          <a:xfrm rot="5400000" flipH="1" flipV="1">
            <a:off x="1357290" y="2071677"/>
            <a:ext cx="3571900" cy="35719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6200000" flipH="1">
            <a:off x="4464843" y="2536025"/>
            <a:ext cx="3500462" cy="2571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1142976" y="57150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429520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786314" y="171448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</a:t>
            </a:r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1357290" y="5572140"/>
            <a:ext cx="6143668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cxnSpLocks noChangeAspect="1"/>
          </p:cNvCxnSpPr>
          <p:nvPr/>
        </p:nvCxnSpPr>
        <p:spPr>
          <a:xfrm rot="6060000" flipH="1" flipV="1">
            <a:off x="1665253" y="2451080"/>
            <a:ext cx="3571900" cy="35719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15060000" flipH="1">
            <a:off x="3964475" y="3073627"/>
            <a:ext cx="3500462" cy="2571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1142976" y="57150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429520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857224" y="571480"/>
            <a:ext cx="7486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Trojúhelníková nerovnost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18" grpId="0"/>
      <p:bldP spid="18" grpId="1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 flipV="1">
            <a:off x="1357290" y="5572140"/>
            <a:ext cx="6143668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>
            <a:cxnSpLocks noChangeAspect="1"/>
          </p:cNvCxnSpPr>
          <p:nvPr/>
        </p:nvCxnSpPr>
        <p:spPr>
          <a:xfrm rot="6060000" flipH="1" flipV="1">
            <a:off x="1665253" y="2451080"/>
            <a:ext cx="3571900" cy="35719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15060000" flipH="1">
            <a:off x="3964475" y="3073627"/>
            <a:ext cx="3500462" cy="2571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142976" y="57150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429520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857224" y="642918"/>
            <a:ext cx="74868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Trojúhelníková nerovnost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 flipV="1">
            <a:off x="1357290" y="5572140"/>
            <a:ext cx="6143668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>
            <a:cxnSpLocks noChangeAspect="1"/>
          </p:cNvCxnSpPr>
          <p:nvPr/>
        </p:nvCxnSpPr>
        <p:spPr>
          <a:xfrm rot="7080000" flipH="1" flipV="1">
            <a:off x="1986694" y="3129708"/>
            <a:ext cx="3571900" cy="35719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14400000" flipH="1">
            <a:off x="3753852" y="3409596"/>
            <a:ext cx="3500462" cy="2571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142976" y="57150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429520" y="55721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8" name="Obdélník 7"/>
          <p:cNvSpPr/>
          <p:nvPr/>
        </p:nvSpPr>
        <p:spPr>
          <a:xfrm>
            <a:off x="785786" y="571480"/>
            <a:ext cx="74868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Trojúhelníková nerovnost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363</Words>
  <Application>Microsoft Office PowerPoint</Application>
  <PresentationFormat>Předvádění na obrazovce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Windows Xp Ultimate 2008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pavlja</dc:creator>
  <cp:lastModifiedBy>ucitel</cp:lastModifiedBy>
  <cp:revision>38</cp:revision>
  <dcterms:created xsi:type="dcterms:W3CDTF">2012-05-07T08:40:36Z</dcterms:created>
  <dcterms:modified xsi:type="dcterms:W3CDTF">2022-05-19T08:45:02Z</dcterms:modified>
</cp:coreProperties>
</file>