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8" r:id="rId4"/>
    <p:sldId id="269" r:id="rId5"/>
    <p:sldId id="270" r:id="rId6"/>
    <p:sldId id="257" r:id="rId7"/>
    <p:sldId id="261" r:id="rId8"/>
    <p:sldId id="271" r:id="rId9"/>
    <p:sldId id="268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9A6320-63AC-4F13-B46A-7937EB7D6D2F}" type="doc">
      <dgm:prSet loTypeId="urn:microsoft.com/office/officeart/2005/8/layout/hierarchy4" loCatId="hierarchy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43BD9353-445E-4BB1-8DB0-10E22A53E73D}">
      <dgm:prSet phldrT="[Text]" custT="1"/>
      <dgm:spPr/>
      <dgm:t>
        <a:bodyPr/>
        <a:lstStyle/>
        <a:p>
          <a:r>
            <a:rPr lang="cs-CZ" sz="11500" b="1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trojúhelník</a:t>
          </a:r>
          <a:endParaRPr lang="cs-CZ" sz="11500" b="1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7008DD03-D966-43AF-AB65-8A3608A2F4C8}" type="parTrans" cxnId="{EF66450F-3753-4419-A1F9-67773AC871FB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F2C35C92-5C45-4708-91A9-A8A4440AE5E2}" type="sibTrans" cxnId="{EF66450F-3753-4419-A1F9-67773AC871FB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AF6B67A8-56CA-4D6D-85C1-2B48B15344BF}">
      <dgm:prSet phldrT="[Text]" custT="1"/>
      <dgm:spPr/>
      <dgm:t>
        <a:bodyPr/>
        <a:lstStyle/>
        <a:p>
          <a:r>
            <a:rPr lang="cs-CZ" sz="4800" b="1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ostro-</a:t>
          </a:r>
          <a:r>
            <a:rPr lang="cs-CZ" sz="4800" b="1" dirty="0" err="1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úhlý</a:t>
          </a:r>
          <a:endParaRPr lang="cs-CZ" sz="4800" b="1" dirty="0" smtClean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DA78E453-9CC7-4B7A-90D3-E5DF3AE210DA}" type="parTrans" cxnId="{F279CB32-0935-4297-8010-19062FD5CEB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9E398309-A43B-42B1-88B2-0C1999AD673F}" type="sibTrans" cxnId="{F279CB32-0935-4297-8010-19062FD5CEB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542372E6-A966-4C6C-87B5-D223B0DC60B7}">
      <dgm:prSet phldrT="[Text]"/>
      <dgm:spPr/>
      <dgm:t>
        <a:bodyPr/>
        <a:lstStyle/>
        <a:p>
          <a:r>
            <a:rPr lang="cs-CZ" b="1" dirty="0" err="1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tupo</a:t>
          </a:r>
          <a:r>
            <a:rPr lang="cs-CZ" b="1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-</a:t>
          </a:r>
          <a:r>
            <a:rPr lang="cs-CZ" b="1" dirty="0" err="1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úhlý</a:t>
          </a:r>
          <a:endParaRPr lang="cs-CZ" b="1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790ECCA7-5BA0-4E0A-AFD9-4F78E8CDDEB8}" type="parTrans" cxnId="{B3C395C8-E692-436D-B8D3-BEFF8F13FE7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F4586516-DCF7-4E2C-BAE6-BF8BCE8C1799}" type="sibTrans" cxnId="{B3C395C8-E692-436D-B8D3-BEFF8F13FE7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3D07A384-C69C-4F76-B614-E0A80DF67DD2}">
      <dgm:prSet phldrT="[Text]" custT="1"/>
      <dgm:spPr/>
      <dgm:t>
        <a:bodyPr/>
        <a:lstStyle/>
        <a:p>
          <a:r>
            <a:rPr lang="cs-CZ" sz="4400" b="1" dirty="0" err="1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pravo</a:t>
          </a:r>
          <a:r>
            <a:rPr lang="cs-CZ" sz="4400" b="1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-</a:t>
          </a:r>
          <a:r>
            <a:rPr lang="cs-CZ" sz="4400" b="1" dirty="0" err="1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úhlý</a:t>
          </a:r>
          <a:endParaRPr lang="cs-CZ" sz="4400" b="1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CD407113-CD46-4B78-84C9-433EC8C6AFF2}" type="sibTrans" cxnId="{2B21370C-0EF8-4723-A5E7-110DB26BA252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054DBE23-DD8C-460B-8BE8-F42B3F7CB9A6}" type="parTrans" cxnId="{2B21370C-0EF8-4723-A5E7-110DB26BA252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6FCCB145-3D1C-4FEE-BBCA-346317F25F0E}">
      <dgm:prSet custT="1"/>
      <dgm:spPr/>
      <dgm:t>
        <a:bodyPr/>
        <a:lstStyle/>
        <a:p>
          <a:r>
            <a:rPr lang="cs-CZ" sz="2800" b="0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všechny </a:t>
          </a:r>
          <a:r>
            <a:rPr lang="cs-CZ" sz="2800" b="0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úhly ostré</a:t>
          </a:r>
          <a:endParaRPr lang="cs-CZ" sz="2800" b="0" dirty="0" smtClean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7EB1BB28-5317-4FDF-8778-CC51E2BBC14D}" type="parTrans" cxnId="{521B8E2C-CFA4-472A-AEBC-29B49501D55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E9593688-9ED1-4FCF-B91D-DEFCD3400E4F}" type="sibTrans" cxnId="{521B8E2C-CFA4-472A-AEBC-29B49501D55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D0C17E76-D6BC-48C4-8415-EB92B1D197D7}">
      <dgm:prSet custT="1"/>
      <dgm:spPr/>
      <dgm:t>
        <a:bodyPr/>
        <a:lstStyle/>
        <a:p>
          <a:pPr algn="l"/>
          <a:r>
            <a:rPr lang="cs-CZ" sz="2800" b="0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právě 1 pravý úhel</a:t>
          </a:r>
        </a:p>
        <a:p>
          <a:pPr algn="l"/>
          <a:r>
            <a:rPr lang="cs-CZ" sz="2800" b="0" u="sng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přepona</a:t>
          </a:r>
        </a:p>
        <a:p>
          <a:pPr algn="l"/>
          <a:r>
            <a:rPr lang="cs-CZ" sz="2800" b="0" u="sng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2 odvěsny</a:t>
          </a:r>
          <a:endParaRPr lang="cs-CZ" sz="2800" b="0" u="sng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47207CE4-AD03-4669-A49B-BFFE10A0CC01}" type="parTrans" cxnId="{F08DC6D0-6BDD-4FFE-8C1F-EB121348C88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B45AEDD8-41A0-4AF9-A9D4-52DCB92CF449}" type="sibTrans" cxnId="{F08DC6D0-6BDD-4FFE-8C1F-EB121348C88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C1DED528-FAD4-4895-99EE-74D654581BE0}">
      <dgm:prSet/>
      <dgm:spPr/>
      <dgm:t>
        <a:bodyPr/>
        <a:lstStyle/>
        <a:p>
          <a:r>
            <a:rPr lang="cs-CZ" b="0" dirty="0" smtClean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právě 1 tupý úhel</a:t>
          </a:r>
          <a:endParaRPr lang="cs-CZ" b="0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BA9959F1-AB5E-46B2-8C4B-3CF70E0E5282}" type="parTrans" cxnId="{D0C8C0B4-B3D7-4EF4-9357-4FFC25EDB88F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2D0BF3BD-60BB-4352-A990-88BCCDFABE75}" type="sibTrans" cxnId="{D0C8C0B4-B3D7-4EF4-9357-4FFC25EDB88F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806AD1C5-10B8-46C8-9601-A98231C986B7}" type="pres">
      <dgm:prSet presAssocID="{F29A6320-63AC-4F13-B46A-7937EB7D6D2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0795C8A-E1B7-4B5E-9350-35D68A18CE86}" type="pres">
      <dgm:prSet presAssocID="{43BD9353-445E-4BB1-8DB0-10E22A53E73D}" presName="vertOne" presStyleCnt="0"/>
      <dgm:spPr/>
    </dgm:pt>
    <dgm:pt modelId="{638511AF-2A16-45AA-B240-DF87CEBCF878}" type="pres">
      <dgm:prSet presAssocID="{43BD9353-445E-4BB1-8DB0-10E22A53E73D}" presName="txOne" presStyleLbl="node0" presStyleIdx="0" presStyleCnt="1" custScaleY="63152" custLinFactNeighborX="-2696" custLinFactNeighborY="-151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6C6CB9-7EB8-4CBD-8553-383E51B5F05B}" type="pres">
      <dgm:prSet presAssocID="{43BD9353-445E-4BB1-8DB0-10E22A53E73D}" presName="parTransOne" presStyleCnt="0"/>
      <dgm:spPr/>
    </dgm:pt>
    <dgm:pt modelId="{405EA370-351F-442C-BD8E-A997043D9B8D}" type="pres">
      <dgm:prSet presAssocID="{43BD9353-445E-4BB1-8DB0-10E22A53E73D}" presName="horzOne" presStyleCnt="0"/>
      <dgm:spPr/>
    </dgm:pt>
    <dgm:pt modelId="{10290E91-D99F-4DEB-8856-3301C577592E}" type="pres">
      <dgm:prSet presAssocID="{AF6B67A8-56CA-4D6D-85C1-2B48B15344BF}" presName="vertTwo" presStyleCnt="0"/>
      <dgm:spPr/>
    </dgm:pt>
    <dgm:pt modelId="{4B73413B-EB1B-4430-A8D1-A6FC40C3D3B1}" type="pres">
      <dgm:prSet presAssocID="{AF6B67A8-56CA-4D6D-85C1-2B48B15344BF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158CA9-0BC9-4156-8374-BCE16A6B2CAB}" type="pres">
      <dgm:prSet presAssocID="{AF6B67A8-56CA-4D6D-85C1-2B48B15344BF}" presName="parTransTwo" presStyleCnt="0"/>
      <dgm:spPr/>
    </dgm:pt>
    <dgm:pt modelId="{6C23B8EA-3FBA-4DEB-B768-403A03322026}" type="pres">
      <dgm:prSet presAssocID="{AF6B67A8-56CA-4D6D-85C1-2B48B15344BF}" presName="horzTwo" presStyleCnt="0"/>
      <dgm:spPr/>
    </dgm:pt>
    <dgm:pt modelId="{BAFE39D2-479A-490B-BAF1-6D42B3DDAA6A}" type="pres">
      <dgm:prSet presAssocID="{6FCCB145-3D1C-4FEE-BBCA-346317F25F0E}" presName="vertThree" presStyleCnt="0"/>
      <dgm:spPr/>
    </dgm:pt>
    <dgm:pt modelId="{5418EF71-19A9-4E33-82C6-860F90D48E1D}" type="pres">
      <dgm:prSet presAssocID="{6FCCB145-3D1C-4FEE-BBCA-346317F25F0E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34A1C6-2EEB-4855-B011-0EB94D6B0F27}" type="pres">
      <dgm:prSet presAssocID="{6FCCB145-3D1C-4FEE-BBCA-346317F25F0E}" presName="horzThree" presStyleCnt="0"/>
      <dgm:spPr/>
    </dgm:pt>
    <dgm:pt modelId="{DCBDDD3C-EBBD-4245-AE59-7652A85EEC50}" type="pres">
      <dgm:prSet presAssocID="{9E398309-A43B-42B1-88B2-0C1999AD673F}" presName="sibSpaceTwo" presStyleCnt="0"/>
      <dgm:spPr/>
    </dgm:pt>
    <dgm:pt modelId="{EE6D79A8-8A52-427C-B810-17549CFADD15}" type="pres">
      <dgm:prSet presAssocID="{3D07A384-C69C-4F76-B614-E0A80DF67DD2}" presName="vertTwo" presStyleCnt="0"/>
      <dgm:spPr/>
    </dgm:pt>
    <dgm:pt modelId="{5940E66D-2005-4C6C-9923-6964C7FB7921}" type="pres">
      <dgm:prSet presAssocID="{3D07A384-C69C-4F76-B614-E0A80DF67DD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7BF9B1-066F-49A6-A05E-1183AE8364D1}" type="pres">
      <dgm:prSet presAssocID="{3D07A384-C69C-4F76-B614-E0A80DF67DD2}" presName="parTransTwo" presStyleCnt="0"/>
      <dgm:spPr/>
    </dgm:pt>
    <dgm:pt modelId="{8F4FFEEE-764A-4B0E-B59A-90E81249E56B}" type="pres">
      <dgm:prSet presAssocID="{3D07A384-C69C-4F76-B614-E0A80DF67DD2}" presName="horzTwo" presStyleCnt="0"/>
      <dgm:spPr/>
    </dgm:pt>
    <dgm:pt modelId="{94E71191-3870-4DC6-A942-8D5104B7CD96}" type="pres">
      <dgm:prSet presAssocID="{D0C17E76-D6BC-48C4-8415-EB92B1D197D7}" presName="vertThree" presStyleCnt="0"/>
      <dgm:spPr/>
    </dgm:pt>
    <dgm:pt modelId="{02B43FEE-D05D-4218-8F7F-884CA2476B77}" type="pres">
      <dgm:prSet presAssocID="{D0C17E76-D6BC-48C4-8415-EB92B1D197D7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4C699A-4235-4E4D-AB30-56478043517A}" type="pres">
      <dgm:prSet presAssocID="{D0C17E76-D6BC-48C4-8415-EB92B1D197D7}" presName="horzThree" presStyleCnt="0"/>
      <dgm:spPr/>
    </dgm:pt>
    <dgm:pt modelId="{A3B28215-0266-4E97-8CD5-28BCEBEAA74E}" type="pres">
      <dgm:prSet presAssocID="{CD407113-CD46-4B78-84C9-433EC8C6AFF2}" presName="sibSpaceTwo" presStyleCnt="0"/>
      <dgm:spPr/>
    </dgm:pt>
    <dgm:pt modelId="{32D26D36-0C88-4A55-80A0-F30A3E02F6BE}" type="pres">
      <dgm:prSet presAssocID="{542372E6-A966-4C6C-87B5-D223B0DC60B7}" presName="vertTwo" presStyleCnt="0"/>
      <dgm:spPr/>
    </dgm:pt>
    <dgm:pt modelId="{EE8A183C-A125-4E93-91BF-9085D6B71FB1}" type="pres">
      <dgm:prSet presAssocID="{542372E6-A966-4C6C-87B5-D223B0DC60B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5E6F06F-CA91-4BF1-BC1B-A92C471E0F2E}" type="pres">
      <dgm:prSet presAssocID="{542372E6-A966-4C6C-87B5-D223B0DC60B7}" presName="parTransTwo" presStyleCnt="0"/>
      <dgm:spPr/>
    </dgm:pt>
    <dgm:pt modelId="{285FDE5C-46C1-448D-9E35-B77E0A5557D9}" type="pres">
      <dgm:prSet presAssocID="{542372E6-A966-4C6C-87B5-D223B0DC60B7}" presName="horzTwo" presStyleCnt="0"/>
      <dgm:spPr/>
    </dgm:pt>
    <dgm:pt modelId="{7F68104D-E88D-4EF9-B730-58463793717C}" type="pres">
      <dgm:prSet presAssocID="{C1DED528-FAD4-4895-99EE-74D654581BE0}" presName="vertThree" presStyleCnt="0"/>
      <dgm:spPr/>
    </dgm:pt>
    <dgm:pt modelId="{62013BEA-7860-4170-BE29-1E6D3E34C24F}" type="pres">
      <dgm:prSet presAssocID="{C1DED528-FAD4-4895-99EE-74D654581BE0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D3C1B1-71D7-455E-B021-38AB32A2C216}" type="pres">
      <dgm:prSet presAssocID="{C1DED528-FAD4-4895-99EE-74D654581BE0}" presName="horzThree" presStyleCnt="0"/>
      <dgm:spPr/>
    </dgm:pt>
  </dgm:ptLst>
  <dgm:cxnLst>
    <dgm:cxn modelId="{D0C8C0B4-B3D7-4EF4-9357-4FFC25EDB88F}" srcId="{542372E6-A966-4C6C-87B5-D223B0DC60B7}" destId="{C1DED528-FAD4-4895-99EE-74D654581BE0}" srcOrd="0" destOrd="0" parTransId="{BA9959F1-AB5E-46B2-8C4B-3CF70E0E5282}" sibTransId="{2D0BF3BD-60BB-4352-A990-88BCCDFABE75}"/>
    <dgm:cxn modelId="{EF66450F-3753-4419-A1F9-67773AC871FB}" srcId="{F29A6320-63AC-4F13-B46A-7937EB7D6D2F}" destId="{43BD9353-445E-4BB1-8DB0-10E22A53E73D}" srcOrd="0" destOrd="0" parTransId="{7008DD03-D966-43AF-AB65-8A3608A2F4C8}" sibTransId="{F2C35C92-5C45-4708-91A9-A8A4440AE5E2}"/>
    <dgm:cxn modelId="{F279CB32-0935-4297-8010-19062FD5CEB5}" srcId="{43BD9353-445E-4BB1-8DB0-10E22A53E73D}" destId="{AF6B67A8-56CA-4D6D-85C1-2B48B15344BF}" srcOrd="0" destOrd="0" parTransId="{DA78E453-9CC7-4B7A-90D3-E5DF3AE210DA}" sibTransId="{9E398309-A43B-42B1-88B2-0C1999AD673F}"/>
    <dgm:cxn modelId="{A46BE2DB-1399-4D26-8EB0-DE096824D9CA}" type="presOf" srcId="{542372E6-A966-4C6C-87B5-D223B0DC60B7}" destId="{EE8A183C-A125-4E93-91BF-9085D6B71FB1}" srcOrd="0" destOrd="0" presId="urn:microsoft.com/office/officeart/2005/8/layout/hierarchy4"/>
    <dgm:cxn modelId="{521B8E2C-CFA4-472A-AEBC-29B49501D555}" srcId="{AF6B67A8-56CA-4D6D-85C1-2B48B15344BF}" destId="{6FCCB145-3D1C-4FEE-BBCA-346317F25F0E}" srcOrd="0" destOrd="0" parTransId="{7EB1BB28-5317-4FDF-8778-CC51E2BBC14D}" sibTransId="{E9593688-9ED1-4FCF-B91D-DEFCD3400E4F}"/>
    <dgm:cxn modelId="{01A1106A-E1DD-4604-8232-23DC294C906B}" type="presOf" srcId="{AF6B67A8-56CA-4D6D-85C1-2B48B15344BF}" destId="{4B73413B-EB1B-4430-A8D1-A6FC40C3D3B1}" srcOrd="0" destOrd="0" presId="urn:microsoft.com/office/officeart/2005/8/layout/hierarchy4"/>
    <dgm:cxn modelId="{866F729D-2891-4144-9B12-8CFB0E85F545}" type="presOf" srcId="{D0C17E76-D6BC-48C4-8415-EB92B1D197D7}" destId="{02B43FEE-D05D-4218-8F7F-884CA2476B77}" srcOrd="0" destOrd="0" presId="urn:microsoft.com/office/officeart/2005/8/layout/hierarchy4"/>
    <dgm:cxn modelId="{B3C395C8-E692-436D-B8D3-BEFF8F13FE76}" srcId="{43BD9353-445E-4BB1-8DB0-10E22A53E73D}" destId="{542372E6-A966-4C6C-87B5-D223B0DC60B7}" srcOrd="2" destOrd="0" parTransId="{790ECCA7-5BA0-4E0A-AFD9-4F78E8CDDEB8}" sibTransId="{F4586516-DCF7-4E2C-BAE6-BF8BCE8C1799}"/>
    <dgm:cxn modelId="{23547DEB-979B-40FF-9ED5-C52F781EC213}" type="presOf" srcId="{C1DED528-FAD4-4895-99EE-74D654581BE0}" destId="{62013BEA-7860-4170-BE29-1E6D3E34C24F}" srcOrd="0" destOrd="0" presId="urn:microsoft.com/office/officeart/2005/8/layout/hierarchy4"/>
    <dgm:cxn modelId="{F0E0D6E6-7392-4FFD-9D96-6B1F5E621B29}" type="presOf" srcId="{6FCCB145-3D1C-4FEE-BBCA-346317F25F0E}" destId="{5418EF71-19A9-4E33-82C6-860F90D48E1D}" srcOrd="0" destOrd="0" presId="urn:microsoft.com/office/officeart/2005/8/layout/hierarchy4"/>
    <dgm:cxn modelId="{99DA2871-59F8-4A80-8F22-F54F2493B471}" type="presOf" srcId="{43BD9353-445E-4BB1-8DB0-10E22A53E73D}" destId="{638511AF-2A16-45AA-B240-DF87CEBCF878}" srcOrd="0" destOrd="0" presId="urn:microsoft.com/office/officeart/2005/8/layout/hierarchy4"/>
    <dgm:cxn modelId="{5A100941-6724-46BB-9967-99606FDABD8C}" type="presOf" srcId="{F29A6320-63AC-4F13-B46A-7937EB7D6D2F}" destId="{806AD1C5-10B8-46C8-9601-A98231C986B7}" srcOrd="0" destOrd="0" presId="urn:microsoft.com/office/officeart/2005/8/layout/hierarchy4"/>
    <dgm:cxn modelId="{F08DC6D0-6BDD-4FFE-8C1F-EB121348C886}" srcId="{3D07A384-C69C-4F76-B614-E0A80DF67DD2}" destId="{D0C17E76-D6BC-48C4-8415-EB92B1D197D7}" srcOrd="0" destOrd="0" parTransId="{47207CE4-AD03-4669-A49B-BFFE10A0CC01}" sibTransId="{B45AEDD8-41A0-4AF9-A9D4-52DCB92CF449}"/>
    <dgm:cxn modelId="{2B21370C-0EF8-4723-A5E7-110DB26BA252}" srcId="{43BD9353-445E-4BB1-8DB0-10E22A53E73D}" destId="{3D07A384-C69C-4F76-B614-E0A80DF67DD2}" srcOrd="1" destOrd="0" parTransId="{054DBE23-DD8C-460B-8BE8-F42B3F7CB9A6}" sibTransId="{CD407113-CD46-4B78-84C9-433EC8C6AFF2}"/>
    <dgm:cxn modelId="{A0CF9D8A-C6B9-4A28-8036-BBA29413A6D2}" type="presOf" srcId="{3D07A384-C69C-4F76-B614-E0A80DF67DD2}" destId="{5940E66D-2005-4C6C-9923-6964C7FB7921}" srcOrd="0" destOrd="0" presId="urn:microsoft.com/office/officeart/2005/8/layout/hierarchy4"/>
    <dgm:cxn modelId="{EABC0296-AC36-4E65-9DBB-3500EF4C634B}" type="presParOf" srcId="{806AD1C5-10B8-46C8-9601-A98231C986B7}" destId="{C0795C8A-E1B7-4B5E-9350-35D68A18CE86}" srcOrd="0" destOrd="0" presId="urn:microsoft.com/office/officeart/2005/8/layout/hierarchy4"/>
    <dgm:cxn modelId="{708F1114-EAB8-4AAE-9F68-FEB2A3E12271}" type="presParOf" srcId="{C0795C8A-E1B7-4B5E-9350-35D68A18CE86}" destId="{638511AF-2A16-45AA-B240-DF87CEBCF878}" srcOrd="0" destOrd="0" presId="urn:microsoft.com/office/officeart/2005/8/layout/hierarchy4"/>
    <dgm:cxn modelId="{7FD3FBA8-C86C-4F56-8EE0-C41BE924C871}" type="presParOf" srcId="{C0795C8A-E1B7-4B5E-9350-35D68A18CE86}" destId="{F86C6CB9-7EB8-4CBD-8553-383E51B5F05B}" srcOrd="1" destOrd="0" presId="urn:microsoft.com/office/officeart/2005/8/layout/hierarchy4"/>
    <dgm:cxn modelId="{0F227FDC-E065-4BDB-8233-18BB6D641C99}" type="presParOf" srcId="{C0795C8A-E1B7-4B5E-9350-35D68A18CE86}" destId="{405EA370-351F-442C-BD8E-A997043D9B8D}" srcOrd="2" destOrd="0" presId="urn:microsoft.com/office/officeart/2005/8/layout/hierarchy4"/>
    <dgm:cxn modelId="{6C043C92-A5D8-42AF-8258-F481736AAD1C}" type="presParOf" srcId="{405EA370-351F-442C-BD8E-A997043D9B8D}" destId="{10290E91-D99F-4DEB-8856-3301C577592E}" srcOrd="0" destOrd="0" presId="urn:microsoft.com/office/officeart/2005/8/layout/hierarchy4"/>
    <dgm:cxn modelId="{20AF4DA2-2BEA-49CD-8F9A-22C68D20701E}" type="presParOf" srcId="{10290E91-D99F-4DEB-8856-3301C577592E}" destId="{4B73413B-EB1B-4430-A8D1-A6FC40C3D3B1}" srcOrd="0" destOrd="0" presId="urn:microsoft.com/office/officeart/2005/8/layout/hierarchy4"/>
    <dgm:cxn modelId="{E52618B1-E3D2-4CC2-BD01-B64D88931E35}" type="presParOf" srcId="{10290E91-D99F-4DEB-8856-3301C577592E}" destId="{0A158CA9-0BC9-4156-8374-BCE16A6B2CAB}" srcOrd="1" destOrd="0" presId="urn:microsoft.com/office/officeart/2005/8/layout/hierarchy4"/>
    <dgm:cxn modelId="{357CEDED-F82B-4038-BC0F-9253441B88DF}" type="presParOf" srcId="{10290E91-D99F-4DEB-8856-3301C577592E}" destId="{6C23B8EA-3FBA-4DEB-B768-403A03322026}" srcOrd="2" destOrd="0" presId="urn:microsoft.com/office/officeart/2005/8/layout/hierarchy4"/>
    <dgm:cxn modelId="{4C8CFBAC-2CB0-4787-B97C-75E6F5A7A1FC}" type="presParOf" srcId="{6C23B8EA-3FBA-4DEB-B768-403A03322026}" destId="{BAFE39D2-479A-490B-BAF1-6D42B3DDAA6A}" srcOrd="0" destOrd="0" presId="urn:microsoft.com/office/officeart/2005/8/layout/hierarchy4"/>
    <dgm:cxn modelId="{25EB66C1-D0C1-4EF1-8E51-108A3C8E2C7A}" type="presParOf" srcId="{BAFE39D2-479A-490B-BAF1-6D42B3DDAA6A}" destId="{5418EF71-19A9-4E33-82C6-860F90D48E1D}" srcOrd="0" destOrd="0" presId="urn:microsoft.com/office/officeart/2005/8/layout/hierarchy4"/>
    <dgm:cxn modelId="{023C8497-CFD3-4BB7-A5FE-4EA6B409086C}" type="presParOf" srcId="{BAFE39D2-479A-490B-BAF1-6D42B3DDAA6A}" destId="{EE34A1C6-2EEB-4855-B011-0EB94D6B0F27}" srcOrd="1" destOrd="0" presId="urn:microsoft.com/office/officeart/2005/8/layout/hierarchy4"/>
    <dgm:cxn modelId="{E33252F4-58E6-4867-A50A-621D9298841E}" type="presParOf" srcId="{405EA370-351F-442C-BD8E-A997043D9B8D}" destId="{DCBDDD3C-EBBD-4245-AE59-7652A85EEC50}" srcOrd="1" destOrd="0" presId="urn:microsoft.com/office/officeart/2005/8/layout/hierarchy4"/>
    <dgm:cxn modelId="{B8DB7052-B3CB-48C9-903E-B475231457CC}" type="presParOf" srcId="{405EA370-351F-442C-BD8E-A997043D9B8D}" destId="{EE6D79A8-8A52-427C-B810-17549CFADD15}" srcOrd="2" destOrd="0" presId="urn:microsoft.com/office/officeart/2005/8/layout/hierarchy4"/>
    <dgm:cxn modelId="{6BE28CCC-0B3A-44E8-9E2B-572B715040A1}" type="presParOf" srcId="{EE6D79A8-8A52-427C-B810-17549CFADD15}" destId="{5940E66D-2005-4C6C-9923-6964C7FB7921}" srcOrd="0" destOrd="0" presId="urn:microsoft.com/office/officeart/2005/8/layout/hierarchy4"/>
    <dgm:cxn modelId="{EB7964DA-0029-4067-A0BB-3BF4F9A6865B}" type="presParOf" srcId="{EE6D79A8-8A52-427C-B810-17549CFADD15}" destId="{3E7BF9B1-066F-49A6-A05E-1183AE8364D1}" srcOrd="1" destOrd="0" presId="urn:microsoft.com/office/officeart/2005/8/layout/hierarchy4"/>
    <dgm:cxn modelId="{9B9000FF-E7BE-4EA9-B96E-3F99C060B78C}" type="presParOf" srcId="{EE6D79A8-8A52-427C-B810-17549CFADD15}" destId="{8F4FFEEE-764A-4B0E-B59A-90E81249E56B}" srcOrd="2" destOrd="0" presId="urn:microsoft.com/office/officeart/2005/8/layout/hierarchy4"/>
    <dgm:cxn modelId="{6113A7BF-4699-4532-9B83-A258A703B24B}" type="presParOf" srcId="{8F4FFEEE-764A-4B0E-B59A-90E81249E56B}" destId="{94E71191-3870-4DC6-A942-8D5104B7CD96}" srcOrd="0" destOrd="0" presId="urn:microsoft.com/office/officeart/2005/8/layout/hierarchy4"/>
    <dgm:cxn modelId="{98027905-6A49-4EBC-8A37-7E4186CF1CB1}" type="presParOf" srcId="{94E71191-3870-4DC6-A942-8D5104B7CD96}" destId="{02B43FEE-D05D-4218-8F7F-884CA2476B77}" srcOrd="0" destOrd="0" presId="urn:microsoft.com/office/officeart/2005/8/layout/hierarchy4"/>
    <dgm:cxn modelId="{BC54AE2E-B504-4C41-AD8C-545C06880F43}" type="presParOf" srcId="{94E71191-3870-4DC6-A942-8D5104B7CD96}" destId="{F14C699A-4235-4E4D-AB30-56478043517A}" srcOrd="1" destOrd="0" presId="urn:microsoft.com/office/officeart/2005/8/layout/hierarchy4"/>
    <dgm:cxn modelId="{ED51F488-03F2-4AC6-AF6B-C7FB04511312}" type="presParOf" srcId="{405EA370-351F-442C-BD8E-A997043D9B8D}" destId="{A3B28215-0266-4E97-8CD5-28BCEBEAA74E}" srcOrd="3" destOrd="0" presId="urn:microsoft.com/office/officeart/2005/8/layout/hierarchy4"/>
    <dgm:cxn modelId="{DF9F374F-62B6-4016-B0C8-9F780517019C}" type="presParOf" srcId="{405EA370-351F-442C-BD8E-A997043D9B8D}" destId="{32D26D36-0C88-4A55-80A0-F30A3E02F6BE}" srcOrd="4" destOrd="0" presId="urn:microsoft.com/office/officeart/2005/8/layout/hierarchy4"/>
    <dgm:cxn modelId="{1E8D74E8-2900-4095-BF19-11DE9FA6308E}" type="presParOf" srcId="{32D26D36-0C88-4A55-80A0-F30A3E02F6BE}" destId="{EE8A183C-A125-4E93-91BF-9085D6B71FB1}" srcOrd="0" destOrd="0" presId="urn:microsoft.com/office/officeart/2005/8/layout/hierarchy4"/>
    <dgm:cxn modelId="{F1C352E6-4F22-4E76-9868-17A7DD52221A}" type="presParOf" srcId="{32D26D36-0C88-4A55-80A0-F30A3E02F6BE}" destId="{A5E6F06F-CA91-4BF1-BC1B-A92C471E0F2E}" srcOrd="1" destOrd="0" presId="urn:microsoft.com/office/officeart/2005/8/layout/hierarchy4"/>
    <dgm:cxn modelId="{C6878A3D-A49E-48D4-B565-4A0EA6541E8C}" type="presParOf" srcId="{32D26D36-0C88-4A55-80A0-F30A3E02F6BE}" destId="{285FDE5C-46C1-448D-9E35-B77E0A5557D9}" srcOrd="2" destOrd="0" presId="urn:microsoft.com/office/officeart/2005/8/layout/hierarchy4"/>
    <dgm:cxn modelId="{F0FBFEA0-4406-40EE-BA72-157A6C8C2F7D}" type="presParOf" srcId="{285FDE5C-46C1-448D-9E35-B77E0A5557D9}" destId="{7F68104D-E88D-4EF9-B730-58463793717C}" srcOrd="0" destOrd="0" presId="urn:microsoft.com/office/officeart/2005/8/layout/hierarchy4"/>
    <dgm:cxn modelId="{904C0A41-2A2C-4278-AD48-1031F2EAA8DD}" type="presParOf" srcId="{7F68104D-E88D-4EF9-B730-58463793717C}" destId="{62013BEA-7860-4170-BE29-1E6D3E34C24F}" srcOrd="0" destOrd="0" presId="urn:microsoft.com/office/officeart/2005/8/layout/hierarchy4"/>
    <dgm:cxn modelId="{C9F18B79-B623-4AC4-8BFB-C6DE281659E7}" type="presParOf" srcId="{7F68104D-E88D-4EF9-B730-58463793717C}" destId="{30D3C1B1-71D7-455E-B021-38AB32A2C216}" srcOrd="1" destOrd="0" presId="urn:microsoft.com/office/officeart/2005/8/layout/hierarchy4"/>
  </dgm:cxnLst>
  <dgm:bg>
    <a:solidFill>
      <a:schemeClr val="accent2">
        <a:lumMod val="40000"/>
        <a:lumOff val="60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BADC-1CF8-480F-A82B-41CD42438199}" type="datetimeFigureOut">
              <a:rPr lang="cs-CZ" smtClean="0"/>
              <a:pPr/>
              <a:t>14.5.2012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7" y="642918"/>
            <a:ext cx="75724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Mgr. Jana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Pavlůsková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Datum: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květen 2012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Ročník: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6.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Vzdělávací oblast: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Matematika a její aplikace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Vzdělávací obor: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Matematika a její aplikace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Tematický okruh: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Geometrie v rovině a v prostoru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Téma: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Trojúhelník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 Prezentace uvádí rozdělení trojúhelníků z hlediska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velikostí vnitřních úhlů.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Součástí je také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výklad o součtu velikostí vnitřních úhlů v trojúhelníku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00166" y="1785926"/>
            <a:ext cx="6454460" cy="3046988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Vnitřní úhly </a:t>
            </a:r>
            <a:endParaRPr lang="cs-CZ" sz="96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cs-CZ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trojúhelníku</a:t>
            </a:r>
            <a:endParaRPr lang="cs-CZ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 descr="obr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2170"/>
            <a:ext cx="9144000" cy="5813659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142976" y="214290"/>
            <a:ext cx="6333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Ostroúhlý 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3" name="Obrázek 32" descr="ob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2170"/>
            <a:ext cx="9144000" cy="5813659"/>
          </a:xfrm>
          <a:prstGeom prst="rect">
            <a:avLst/>
          </a:prstGeom>
        </p:spPr>
      </p:pic>
      <p:pic>
        <p:nvPicPr>
          <p:cNvPr id="34" name="Obrázek 33" descr="obr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2170"/>
            <a:ext cx="9144000" cy="5813659"/>
          </a:xfrm>
          <a:prstGeom prst="rect">
            <a:avLst/>
          </a:prstGeom>
        </p:spPr>
      </p:pic>
      <p:pic>
        <p:nvPicPr>
          <p:cNvPr id="35" name="Obrázek 34" descr="obr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22170"/>
            <a:ext cx="9144000" cy="5813659"/>
          </a:xfrm>
          <a:prstGeom prst="rect">
            <a:avLst/>
          </a:prstGeom>
        </p:spPr>
      </p:pic>
      <p:pic>
        <p:nvPicPr>
          <p:cNvPr id="36" name="Obrázek 35" descr="obr5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2170"/>
            <a:ext cx="9144000" cy="5813659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928662" y="5143512"/>
            <a:ext cx="7718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Ostroúhlý trojúhelník má 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všechny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 vnitřní úhly 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ostré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1538" y="0"/>
            <a:ext cx="6169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Tupoúhlý 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14348" y="5715016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Tupoúhlý trojúhelník má 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právě jeden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 vnitřní úhel 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tupý, 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zbylé 2 jsou ostré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Rovnoramenný trojúhelník 18"/>
          <p:cNvSpPr/>
          <p:nvPr/>
        </p:nvSpPr>
        <p:spPr>
          <a:xfrm rot="9235525" flipH="1">
            <a:off x="2789904" y="3760769"/>
            <a:ext cx="6215074" cy="2071702"/>
          </a:xfrm>
          <a:prstGeom prst="triangle">
            <a:avLst>
              <a:gd name="adj" fmla="val 716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428860" y="521495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500958" y="51435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143900" y="20716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16200000" flipH="1">
            <a:off x="1821636" y="2464589"/>
            <a:ext cx="2071702" cy="10001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3357553" y="4000506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 flipH="1" flipV="1">
            <a:off x="5036346" y="3036093"/>
            <a:ext cx="1785950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Volný tvar 27"/>
          <p:cNvSpPr/>
          <p:nvPr/>
        </p:nvSpPr>
        <p:spPr>
          <a:xfrm>
            <a:off x="2357421" y="1928804"/>
            <a:ext cx="3635034" cy="560411"/>
          </a:xfrm>
          <a:custGeom>
            <a:avLst/>
            <a:gdLst>
              <a:gd name="connsiteX0" fmla="*/ 0 w 3649054"/>
              <a:gd name="connsiteY0" fmla="*/ 0 h 572569"/>
              <a:gd name="connsiteX1" fmla="*/ 666572 w 3649054"/>
              <a:gd name="connsiteY1" fmla="*/ 85458 h 572569"/>
              <a:gd name="connsiteX2" fmla="*/ 1358781 w 3649054"/>
              <a:gd name="connsiteY2" fmla="*/ 512748 h 572569"/>
              <a:gd name="connsiteX3" fmla="*/ 2427005 w 3649054"/>
              <a:gd name="connsiteY3" fmla="*/ 444382 h 572569"/>
              <a:gd name="connsiteX4" fmla="*/ 2973936 w 3649054"/>
              <a:gd name="connsiteY4" fmla="*/ 230737 h 572569"/>
              <a:gd name="connsiteX5" fmla="*/ 3332860 w 3649054"/>
              <a:gd name="connsiteY5" fmla="*/ 111096 h 572569"/>
              <a:gd name="connsiteX6" fmla="*/ 3649054 w 3649054"/>
              <a:gd name="connsiteY6" fmla="*/ 290557 h 572569"/>
              <a:gd name="connsiteX7" fmla="*/ 3649054 w 3649054"/>
              <a:gd name="connsiteY7" fmla="*/ 290557 h 572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49054" h="572569">
                <a:moveTo>
                  <a:pt x="0" y="0"/>
                </a:moveTo>
                <a:cubicBezTo>
                  <a:pt x="220054" y="0"/>
                  <a:pt x="440109" y="0"/>
                  <a:pt x="666572" y="85458"/>
                </a:cubicBezTo>
                <a:cubicBezTo>
                  <a:pt x="893035" y="170916"/>
                  <a:pt x="1065376" y="452927"/>
                  <a:pt x="1358781" y="512748"/>
                </a:cubicBezTo>
                <a:cubicBezTo>
                  <a:pt x="1652186" y="572569"/>
                  <a:pt x="2157812" y="491384"/>
                  <a:pt x="2427005" y="444382"/>
                </a:cubicBezTo>
                <a:cubicBezTo>
                  <a:pt x="2696198" y="397380"/>
                  <a:pt x="2822960" y="286285"/>
                  <a:pt x="2973936" y="230737"/>
                </a:cubicBezTo>
                <a:cubicBezTo>
                  <a:pt x="3124912" y="175189"/>
                  <a:pt x="3220340" y="101126"/>
                  <a:pt x="3332860" y="111096"/>
                </a:cubicBezTo>
                <a:cubicBezTo>
                  <a:pt x="3445380" y="121066"/>
                  <a:pt x="3649054" y="290557"/>
                  <a:pt x="3649054" y="290557"/>
                </a:cubicBezTo>
                <a:lnTo>
                  <a:pt x="3649054" y="290557"/>
                </a:ln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3294419" y="40115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5651873" y="401159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1" name="Oblouk 30"/>
          <p:cNvSpPr/>
          <p:nvPr/>
        </p:nvSpPr>
        <p:spPr>
          <a:xfrm rot="21353493">
            <a:off x="2202396" y="3211351"/>
            <a:ext cx="1962959" cy="1725501"/>
          </a:xfrm>
          <a:prstGeom prst="arc">
            <a:avLst>
              <a:gd name="adj1" fmla="val 15612543"/>
              <a:gd name="adj2" fmla="val 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8" name="Oblouk 37"/>
          <p:cNvSpPr/>
          <p:nvPr/>
        </p:nvSpPr>
        <p:spPr>
          <a:xfrm rot="16200000">
            <a:off x="4934684" y="2994879"/>
            <a:ext cx="1714512" cy="1725501"/>
          </a:xfrm>
          <a:prstGeom prst="arc">
            <a:avLst>
              <a:gd name="adj1" fmla="val 15612543"/>
              <a:gd name="adj2" fmla="val 522927"/>
            </a:avLst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9" name="Oblouk 38"/>
          <p:cNvSpPr/>
          <p:nvPr/>
        </p:nvSpPr>
        <p:spPr>
          <a:xfrm rot="17124521">
            <a:off x="6540429" y="4384626"/>
            <a:ext cx="1962959" cy="1725501"/>
          </a:xfrm>
          <a:prstGeom prst="arc">
            <a:avLst>
              <a:gd name="adj1" fmla="val 15612543"/>
              <a:gd name="adj2" fmla="val 0"/>
            </a:avLst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C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5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25 -0.15729 " pathEditMode="relative" ptsTypes="AA">
                                      <p:cBhvr>
                                        <p:cTn id="5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9" grpId="0" animBg="1"/>
      <p:bldP spid="22" grpId="0"/>
      <p:bldP spid="23" grpId="0"/>
      <p:bldP spid="24" grpId="0"/>
      <p:bldP spid="28" grpId="1" animBg="1"/>
      <p:bldP spid="28" grpId="2" animBg="1"/>
      <p:bldP spid="29" grpId="0"/>
      <p:bldP spid="29" grpId="1"/>
      <p:bldP spid="30" grpId="0"/>
      <p:bldP spid="30" grpId="1"/>
      <p:bldP spid="31" grpId="0" animBg="1"/>
      <p:bldP spid="31" grpId="1" animBg="1"/>
      <p:bldP spid="38" grpId="0" animBg="1"/>
      <p:bldP spid="38" grpId="1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1538" y="0"/>
            <a:ext cx="63708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Pravoúhlý 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Obrázek 2" descr="obr6.png"/>
          <p:cNvPicPr>
            <a:picLocks noChangeAspect="1"/>
          </p:cNvPicPr>
          <p:nvPr/>
        </p:nvPicPr>
        <p:blipFill>
          <a:blip r:embed="rId2"/>
          <a:srcRect l="14062" t="27882" r="26562" b="16822"/>
          <a:stretch>
            <a:fillRect/>
          </a:stretch>
        </p:blipFill>
        <p:spPr>
          <a:xfrm>
            <a:off x="500034" y="642918"/>
            <a:ext cx="7962956" cy="471490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786182" y="1643050"/>
            <a:ext cx="1640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PŘEPONA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57422" y="2928934"/>
            <a:ext cx="1623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ODVĚSNY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Přímá spojovací šipka 6"/>
          <p:cNvCxnSpPr>
            <a:stCxn id="4" idx="2"/>
          </p:cNvCxnSpPr>
          <p:nvPr/>
        </p:nvCxnSpPr>
        <p:spPr>
          <a:xfrm rot="16200000" flipH="1">
            <a:off x="4314964" y="2457584"/>
            <a:ext cx="976978" cy="3943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16200000" flipH="1">
            <a:off x="3143240" y="364331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0800000">
            <a:off x="1571604" y="2643182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85787" y="5072074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Pravoúhlý trojúhelník má </a:t>
            </a: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právě jeden pravý úhel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, zbylé dva jsou ostré. Strana proti pravému úhlu je nejdelší a nazývá se </a:t>
            </a: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přepona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. Ostatní dvě strany jsou </a:t>
            </a: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odvěsny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642910" y="642918"/>
          <a:ext cx="8064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vnoramenný trojúhelník 3"/>
          <p:cNvSpPr/>
          <p:nvPr/>
        </p:nvSpPr>
        <p:spPr>
          <a:xfrm>
            <a:off x="2357422" y="3857628"/>
            <a:ext cx="1000132" cy="857256"/>
          </a:xfrm>
          <a:prstGeom prst="triangle">
            <a:avLst>
              <a:gd name="adj" fmla="val 28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5072066" y="5643578"/>
            <a:ext cx="1198818" cy="642942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6072198" y="3857628"/>
            <a:ext cx="2071702" cy="642942"/>
          </a:xfrm>
          <a:prstGeom prst="triangle">
            <a:avLst>
              <a:gd name="adj" fmla="val 27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>
          <a:xfrm>
            <a:off x="857224" y="214290"/>
            <a:ext cx="7711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Vnitřní úhly v trojúhelníku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Obrázek 13" descr="obr7.png"/>
          <p:cNvPicPr>
            <a:picLocks noChangeAspect="1"/>
          </p:cNvPicPr>
          <p:nvPr/>
        </p:nvPicPr>
        <p:blipFill>
          <a:blip r:embed="rId2"/>
          <a:srcRect t="20058" r="66915" b="35029"/>
          <a:stretch>
            <a:fillRect/>
          </a:stretch>
        </p:blipFill>
        <p:spPr>
          <a:xfrm rot="21263010">
            <a:off x="479985" y="1943132"/>
            <a:ext cx="4878913" cy="4209216"/>
          </a:xfrm>
          <a:prstGeom prst="rect">
            <a:avLst/>
          </a:prstGeom>
        </p:spPr>
      </p:pic>
      <p:pic>
        <p:nvPicPr>
          <p:cNvPr id="15" name="Obrázek 14" descr="obr8.png"/>
          <p:cNvPicPr>
            <a:picLocks noChangeAspect="1"/>
          </p:cNvPicPr>
          <p:nvPr/>
        </p:nvPicPr>
        <p:blipFill>
          <a:blip r:embed="rId3"/>
          <a:srcRect l="28906" t="22966" r="32812" b="22967"/>
          <a:stretch>
            <a:fillRect/>
          </a:stretch>
        </p:blipFill>
        <p:spPr>
          <a:xfrm rot="5234137">
            <a:off x="2525608" y="2380687"/>
            <a:ext cx="4286280" cy="3848904"/>
          </a:xfrm>
          <a:prstGeom prst="rect">
            <a:avLst/>
          </a:prstGeom>
        </p:spPr>
      </p:pic>
      <p:pic>
        <p:nvPicPr>
          <p:cNvPr id="19" name="Obrázek 18" descr="obr9.png"/>
          <p:cNvPicPr>
            <a:picLocks noChangeAspect="1"/>
          </p:cNvPicPr>
          <p:nvPr/>
        </p:nvPicPr>
        <p:blipFill>
          <a:blip r:embed="rId4"/>
          <a:srcRect l="21094" t="21738" r="41406" b="24195"/>
          <a:stretch>
            <a:fillRect/>
          </a:stretch>
        </p:blipFill>
        <p:spPr>
          <a:xfrm rot="11596012">
            <a:off x="2341387" y="2023858"/>
            <a:ext cx="3714776" cy="3405211"/>
          </a:xfrm>
          <a:prstGeom prst="rect">
            <a:avLst/>
          </a:prstGeom>
        </p:spPr>
      </p:pic>
      <p:cxnSp>
        <p:nvCxnSpPr>
          <p:cNvPr id="21" name="Přímá spojovací čára 20"/>
          <p:cNvCxnSpPr/>
          <p:nvPr/>
        </p:nvCxnSpPr>
        <p:spPr>
          <a:xfrm rot="5400000">
            <a:off x="1464447" y="2393149"/>
            <a:ext cx="2928958" cy="25717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flipV="1">
            <a:off x="1643042" y="4786322"/>
            <a:ext cx="4357718" cy="3571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16200000" flipV="1">
            <a:off x="3821901" y="2607463"/>
            <a:ext cx="2571768" cy="17859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81 -0.04812 L -0.11858 -0.0481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3146 L 0.00139 -0.1586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7.png"/>
          <p:cNvPicPr>
            <a:picLocks noChangeAspect="1"/>
          </p:cNvPicPr>
          <p:nvPr/>
        </p:nvPicPr>
        <p:blipFill>
          <a:blip r:embed="rId2"/>
          <a:srcRect t="20058" r="66915" b="35029"/>
          <a:stretch>
            <a:fillRect/>
          </a:stretch>
        </p:blipFill>
        <p:spPr>
          <a:xfrm rot="13782133">
            <a:off x="-113831" y="2260111"/>
            <a:ext cx="4878913" cy="4209216"/>
          </a:xfrm>
          <a:prstGeom prst="rect">
            <a:avLst/>
          </a:prstGeom>
        </p:spPr>
      </p:pic>
      <p:pic>
        <p:nvPicPr>
          <p:cNvPr id="3" name="Obrázek 2" descr="obr8.png"/>
          <p:cNvPicPr>
            <a:picLocks noChangeAspect="1"/>
          </p:cNvPicPr>
          <p:nvPr/>
        </p:nvPicPr>
        <p:blipFill>
          <a:blip r:embed="rId3"/>
          <a:srcRect l="28906" t="22966" r="32812" b="22967"/>
          <a:stretch>
            <a:fillRect/>
          </a:stretch>
        </p:blipFill>
        <p:spPr>
          <a:xfrm rot="13136945">
            <a:off x="3019342" y="2205305"/>
            <a:ext cx="4286280" cy="3848904"/>
          </a:xfrm>
          <a:prstGeom prst="rect">
            <a:avLst/>
          </a:prstGeom>
        </p:spPr>
      </p:pic>
      <p:pic>
        <p:nvPicPr>
          <p:cNvPr id="4" name="Obrázek 3" descr="obr9.png"/>
          <p:cNvPicPr>
            <a:picLocks noChangeAspect="1"/>
          </p:cNvPicPr>
          <p:nvPr/>
        </p:nvPicPr>
        <p:blipFill>
          <a:blip r:embed="rId4"/>
          <a:srcRect l="21094" t="21738" r="41406" b="24195"/>
          <a:stretch>
            <a:fillRect/>
          </a:stretch>
        </p:blipFill>
        <p:spPr>
          <a:xfrm rot="562989">
            <a:off x="1967214" y="1494463"/>
            <a:ext cx="3714776" cy="3405211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857224" y="214290"/>
            <a:ext cx="7711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Vnitřní úhly v trojúhelníku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643174" y="1357298"/>
            <a:ext cx="40735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b="1" dirty="0" smtClean="0">
                <a:solidFill>
                  <a:schemeClr val="accent3">
                    <a:lumMod val="75000"/>
                  </a:schemeClr>
                </a:solidFill>
              </a:rPr>
              <a:t>α</a:t>
            </a:r>
            <a:r>
              <a:rPr lang="cs-CZ" sz="4800" b="1" dirty="0" smtClean="0"/>
              <a:t> + </a:t>
            </a:r>
            <a:r>
              <a:rPr lang="el-GR" sz="4800" b="1" dirty="0" smtClean="0">
                <a:solidFill>
                  <a:srgbClr val="FF0000"/>
                </a:solidFill>
              </a:rPr>
              <a:t>β</a:t>
            </a:r>
            <a:r>
              <a:rPr lang="cs-CZ" sz="4800" b="1" dirty="0" smtClean="0"/>
              <a:t> + </a:t>
            </a:r>
            <a:r>
              <a:rPr lang="el-GR" sz="4800" b="1" dirty="0" smtClean="0">
                <a:solidFill>
                  <a:schemeClr val="accent5">
                    <a:lumMod val="75000"/>
                  </a:schemeClr>
                </a:solidFill>
              </a:rPr>
              <a:t>γ</a:t>
            </a:r>
            <a:r>
              <a:rPr lang="cs-CZ" sz="4800" b="1" dirty="0" smtClean="0"/>
              <a:t> = 180°</a:t>
            </a:r>
            <a:endParaRPr lang="cs-CZ" sz="32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71472" y="5357826"/>
            <a:ext cx="83107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Součet vnitřních úhlů v trojúhelníku je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vždy 180°.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500042"/>
            <a:ext cx="72152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Procvičování</a:t>
            </a:r>
          </a:p>
          <a:p>
            <a:endParaRPr lang="cs-CZ" sz="3600" b="1" dirty="0" smtClean="0"/>
          </a:p>
          <a:p>
            <a:pPr marL="457200" indent="-457200">
              <a:buAutoNum type="arabicPeriod"/>
            </a:pPr>
            <a:r>
              <a:rPr lang="cs-CZ" sz="2000" dirty="0" smtClean="0"/>
              <a:t>Narýsuj libovolný trojúhelník ABC. Graficky sečti jeho vnitřní úhly. Jejich velikosti změř a sečti. Co jsi zjistil/a?</a:t>
            </a:r>
          </a:p>
          <a:p>
            <a:pPr marL="457200" indent="-457200">
              <a:buAutoNum type="arabicPeriod"/>
            </a:pP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smtClean="0"/>
              <a:t>Narýsuj tupoúhlý trojúhelník tak, aby byl</a:t>
            </a:r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dirty="0" smtClean="0"/>
              <a:t>rovnoramenný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různostranný</a:t>
            </a:r>
          </a:p>
          <a:p>
            <a:pPr marL="457200" indent="-457200">
              <a:buAutoNum type="alphaLcParenR"/>
            </a:pPr>
            <a:endParaRPr lang="cs-CZ" sz="2000" dirty="0" smtClean="0"/>
          </a:p>
          <a:p>
            <a:pPr marL="457200" indent="-457200"/>
            <a:r>
              <a:rPr lang="cs-CZ" sz="2000" dirty="0" smtClean="0"/>
              <a:t>3.     Urči velikost vnitřních úhlů rovnoramenného pravoúhlého trojúhelníku.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216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pavlja</dc:creator>
  <cp:lastModifiedBy>pavlja</cp:lastModifiedBy>
  <cp:revision>68</cp:revision>
  <dcterms:created xsi:type="dcterms:W3CDTF">2012-05-07T08:40:36Z</dcterms:created>
  <dcterms:modified xsi:type="dcterms:W3CDTF">2012-05-14T20:23:04Z</dcterms:modified>
</cp:coreProperties>
</file>