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68" r:id="rId13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6F2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7.6.2012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7.6.2012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7.6.2012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7.6.2012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7.6.2012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7.6.2012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7BADC-1CF8-480F-A82B-41CD42438199}" type="datetimeFigureOut">
              <a:rPr lang="cs-CZ" smtClean="0"/>
              <a:pPr/>
              <a:t>7.6.2012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7" y="642918"/>
            <a:ext cx="75724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Mgr. Jana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Datum: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květen 2012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6.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Vzdělávací oblast: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Matematika a její aplikace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Vzdělávací obor: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Matematika a její aplikace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Tematický okruh: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Geometrie v rovině a v prostoru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Téma: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Trojúhelník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: Prezentace zavádí pojem výšky trojúhelníku a ukazuje jejich vlastnosti.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" y="857232"/>
            <a:ext cx="9143082" cy="581307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14348" y="357166"/>
            <a:ext cx="5078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Výšky v pravoúhlém trojúhelníku</a:t>
            </a:r>
            <a:endParaRPr lang="cs-CZ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" y="857232"/>
            <a:ext cx="9143082" cy="581307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14348" y="357166"/>
            <a:ext cx="5078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Výšky v pravoúhlém trojúhelníku</a:t>
            </a:r>
            <a:endParaRPr lang="cs-CZ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72066" y="1000108"/>
            <a:ext cx="3929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Průsečík výšek pravoúhlého trojúhelníku leží </a:t>
            </a:r>
            <a:r>
              <a:rPr lang="cs-CZ" sz="2400" b="1" u="sng" dirty="0" smtClean="0">
                <a:solidFill>
                  <a:srgbClr val="FF0000"/>
                </a:solidFill>
              </a:rPr>
              <a:t>VE VRCHOLU PŘI PRAVÉM ÚHLU.</a:t>
            </a:r>
            <a:endParaRPr lang="cs-CZ" sz="2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14348" y="500042"/>
            <a:ext cx="78581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Procvičování</a:t>
            </a:r>
          </a:p>
          <a:p>
            <a:endParaRPr lang="cs-CZ" sz="3600" b="1" dirty="0" smtClean="0"/>
          </a:p>
          <a:p>
            <a:pPr marL="457200" indent="-457200">
              <a:buAutoNum type="arabicPeriod"/>
            </a:pPr>
            <a:r>
              <a:rPr lang="cs-CZ" sz="2000" dirty="0" smtClean="0"/>
              <a:t>Sestroj rovnostranný trojúhelník se stranou 6 cm. Narýsuj všechny jeho těžnice a výšky.</a:t>
            </a:r>
            <a:r>
              <a:rPr lang="cs-CZ" sz="2000" i="1" dirty="0" smtClean="0"/>
              <a:t> </a:t>
            </a:r>
            <a:r>
              <a:rPr lang="cs-CZ" sz="2000" dirty="0" smtClean="0"/>
              <a:t>Co jsi zjistil/a?</a:t>
            </a:r>
          </a:p>
          <a:p>
            <a:pPr marL="457200" indent="-457200">
              <a:buAutoNum type="arabicPeriod"/>
            </a:pPr>
            <a:endParaRPr lang="cs-CZ" sz="2000" dirty="0" smtClean="0"/>
          </a:p>
          <a:p>
            <a:pPr marL="457200" indent="-457200">
              <a:buAutoNum type="arabicPeriod"/>
            </a:pPr>
            <a:r>
              <a:rPr lang="cs-CZ" sz="2000" dirty="0" smtClean="0"/>
              <a:t>Narýsuj několik různých trojúhelníků, které </a:t>
            </a:r>
            <a:r>
              <a:rPr lang="cs-CZ" sz="2000" smtClean="0"/>
              <a:t>mají výšku 5 cm.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07191" y="1905506"/>
            <a:ext cx="7929618" cy="304698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Výšky trojúhelníku</a:t>
            </a:r>
            <a:endParaRPr lang="cs-CZ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r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8"/>
          </a:xfrm>
          <a:prstGeom prst="rect">
            <a:avLst/>
          </a:prstGeom>
        </p:spPr>
      </p:pic>
      <p:pic>
        <p:nvPicPr>
          <p:cNvPr id="7" name="Obrázek 6" descr="ob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85720" y="428604"/>
            <a:ext cx="45720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chemeClr val="accent6">
                    <a:lumMod val="75000"/>
                  </a:schemeClr>
                </a:solidFill>
              </a:rPr>
              <a:t>VÝŠKA 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trojúhelníku je </a:t>
            </a:r>
            <a:r>
              <a:rPr lang="cs-CZ" sz="2800" b="1" dirty="0" smtClean="0">
                <a:solidFill>
                  <a:srgbClr val="FF0000"/>
                </a:solidFill>
              </a:rPr>
              <a:t>kolmice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spuštěná z vrcholu na protější stranu. </a:t>
            </a:r>
          </a:p>
          <a:p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Výškou rozumíme také </a:t>
            </a:r>
            <a:r>
              <a:rPr lang="cs-CZ" sz="2800" b="1" dirty="0" smtClean="0">
                <a:solidFill>
                  <a:srgbClr val="FF0000"/>
                </a:solidFill>
              </a:rPr>
              <a:t>vzdálenost 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vrcholu od protější stany.</a:t>
            </a:r>
            <a:endParaRPr lang="cs-CZ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r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85720" y="428604"/>
            <a:ext cx="45720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chemeClr val="accent6">
                    <a:lumMod val="75000"/>
                  </a:schemeClr>
                </a:solidFill>
              </a:rPr>
              <a:t>VÝŠKA 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trojúhelníku je </a:t>
            </a:r>
            <a:r>
              <a:rPr lang="cs-CZ" sz="2800" b="1" dirty="0" smtClean="0">
                <a:solidFill>
                  <a:srgbClr val="FF0000"/>
                </a:solidFill>
              </a:rPr>
              <a:t>kolmice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spuštěná z vrcholu na protější stranu. </a:t>
            </a:r>
          </a:p>
          <a:p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Výškou rozumíme také </a:t>
            </a:r>
            <a:r>
              <a:rPr lang="cs-CZ" sz="2800" b="1" dirty="0" smtClean="0">
                <a:solidFill>
                  <a:srgbClr val="FF0000"/>
                </a:solidFill>
              </a:rPr>
              <a:t>vzdálenost 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vrcholu od protější stany.</a:t>
            </a:r>
            <a:endParaRPr lang="cs-CZ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Obrázek 4" descr="obr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8" name="Obrázek 7" descr="obr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r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6" name="Obrázek 5" descr="obr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85720" y="428604"/>
            <a:ext cx="4572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Výšky se protínají v jediném bodě - </a:t>
            </a:r>
            <a:r>
              <a:rPr lang="cs-CZ" sz="3200" b="1" u="sng" dirty="0" smtClean="0">
                <a:solidFill>
                  <a:schemeClr val="accent6">
                    <a:lumMod val="75000"/>
                  </a:schemeClr>
                </a:solidFill>
              </a:rPr>
              <a:t>PRŮSEČÍKU VÝŠEK.</a:t>
            </a:r>
            <a:endParaRPr lang="cs-CZ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8"/>
          </a:xfrm>
          <a:prstGeom prst="rect">
            <a:avLst/>
          </a:prstGeom>
        </p:spPr>
      </p:pic>
      <p:pic>
        <p:nvPicPr>
          <p:cNvPr id="3" name="Obrázek 2" descr="obr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4" name="Obrázek 3" descr="obr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5" name="Obrázek 4" descr="obr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6" name="Obrázek 5" descr="obr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7" name="Obrázek 6" descr="obr1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14348" y="357166"/>
            <a:ext cx="493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Výšky v tupoúhlém trojúhelníku</a:t>
            </a:r>
            <a:endParaRPr lang="cs-CZ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9144000" cy="581307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14348" y="357166"/>
            <a:ext cx="493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Výšky v tupoúhlém trojúhelníku</a:t>
            </a:r>
            <a:endParaRPr lang="cs-CZ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786314" y="1214422"/>
            <a:ext cx="38576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Průsečík výšek tupoúhlého trojúhelníku se nachází </a:t>
            </a:r>
          </a:p>
          <a:p>
            <a:r>
              <a:rPr lang="cs-CZ" sz="2800" b="1" u="sng" dirty="0" smtClean="0">
                <a:solidFill>
                  <a:srgbClr val="FF0000"/>
                </a:solidFill>
              </a:rPr>
              <a:t>VNĚ trojúhelníku.</a:t>
            </a:r>
            <a:endParaRPr lang="cs-CZ" sz="2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" y="857232"/>
            <a:ext cx="9143083" cy="581307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14348" y="357166"/>
            <a:ext cx="5078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Výšky v pravoúhlém trojúhelníku</a:t>
            </a:r>
            <a:endParaRPr lang="cs-CZ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Obrázek 4" descr="obr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9144000" cy="5813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" y="857232"/>
            <a:ext cx="9143083" cy="581307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14348" y="357166"/>
            <a:ext cx="5078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Výšky v pravoúhlém trojúhelníku</a:t>
            </a:r>
            <a:endParaRPr lang="cs-CZ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3065</TotalTime>
  <Words>179</Words>
  <Application>Microsoft Office PowerPoint</Application>
  <PresentationFormat>Předvádění na obrazovce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pavlja</dc:creator>
  <cp:lastModifiedBy>pavlja</cp:lastModifiedBy>
  <cp:revision>230</cp:revision>
  <dcterms:created xsi:type="dcterms:W3CDTF">2012-05-07T08:40:36Z</dcterms:created>
  <dcterms:modified xsi:type="dcterms:W3CDTF">2012-06-07T15:57:02Z</dcterms:modified>
</cp:coreProperties>
</file>