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86" r:id="rId4"/>
    <p:sldId id="287" r:id="rId5"/>
    <p:sldId id="288" r:id="rId6"/>
    <p:sldId id="289" r:id="rId7"/>
    <p:sldId id="290" r:id="rId8"/>
    <p:sldId id="268" r:id="rId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F2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ADC-1CF8-480F-A82B-41CD42438199}" type="datetimeFigureOut">
              <a:rPr lang="cs-CZ" smtClean="0"/>
              <a:pPr/>
              <a:t>26.5.2012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642918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květen 2012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Prezentace zavádí pojem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těžnice trojúhelníku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 ukazuje jejich vlastnosti.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7191" y="1905506"/>
            <a:ext cx="7929618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Těžnice trojúhelníku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857232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chemeClr val="accent6">
                    <a:lumMod val="75000"/>
                  </a:schemeClr>
                </a:solidFill>
              </a:rPr>
              <a:t>TĚŽNICE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spojuje vrchol trojúhelníku se středem protější strany.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Obrázek 5" descr="ob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85723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Trojúhelník má tři těžnice.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857232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Těžnice se protínají v jednom bodě, který se nazývá</a:t>
            </a:r>
            <a:r>
              <a:rPr lang="cs-CZ" sz="3600" b="1" u="sng" dirty="0" smtClean="0">
                <a:solidFill>
                  <a:schemeClr val="accent6">
                    <a:lumMod val="75000"/>
                  </a:schemeClr>
                </a:solidFill>
              </a:rPr>
              <a:t> TĚŽIŠTĚ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857232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Těžiště dělí těžnici na dvě části.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8" y="714356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Vzdálenost těžiště od vrcholu je </a:t>
            </a:r>
            <a:r>
              <a:rPr lang="cs-CZ" sz="3200" b="1" u="sng" dirty="0" smtClean="0">
                <a:solidFill>
                  <a:schemeClr val="accent6">
                    <a:lumMod val="75000"/>
                  </a:schemeClr>
                </a:solidFill>
              </a:rPr>
              <a:t>DVAKRÁT VĚTŠÍ 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než od středu protější strany.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ek 4" descr="obr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00042"/>
            <a:ext cx="78581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Procvičování</a:t>
            </a:r>
          </a:p>
          <a:p>
            <a:endParaRPr lang="cs-CZ" sz="3600" b="1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Délky těžnic v trojúhelníku </a:t>
            </a:r>
            <a:r>
              <a:rPr lang="cs-CZ" sz="2000" i="1" dirty="0" smtClean="0"/>
              <a:t>ABC</a:t>
            </a:r>
            <a:r>
              <a:rPr lang="cs-CZ" sz="2000" dirty="0" smtClean="0"/>
              <a:t> jsou: </a:t>
            </a:r>
            <a:r>
              <a:rPr lang="cs-CZ" sz="2000" i="1" dirty="0" smtClean="0"/>
              <a:t>t</a:t>
            </a:r>
            <a:r>
              <a:rPr lang="cs-CZ" sz="1600" i="1" dirty="0" smtClean="0"/>
              <a:t>a</a:t>
            </a:r>
            <a:r>
              <a:rPr lang="cs-CZ" sz="2000" i="1" dirty="0" smtClean="0"/>
              <a:t> = 6 cm, </a:t>
            </a:r>
            <a:r>
              <a:rPr lang="cs-CZ" sz="2000" i="1" dirty="0" err="1" smtClean="0"/>
              <a:t>t</a:t>
            </a:r>
            <a:r>
              <a:rPr lang="cs-CZ" sz="1600" i="1" dirty="0" err="1" smtClean="0"/>
              <a:t>b</a:t>
            </a:r>
            <a:r>
              <a:rPr lang="cs-CZ" sz="2000" i="1" dirty="0" smtClean="0"/>
              <a:t> = 2,4 cm, </a:t>
            </a:r>
          </a:p>
          <a:p>
            <a:pPr marL="457200" indent="-457200"/>
            <a:r>
              <a:rPr lang="cs-CZ" sz="2000" i="1" dirty="0" smtClean="0"/>
              <a:t> </a:t>
            </a:r>
            <a:r>
              <a:rPr lang="cs-CZ" sz="2000" i="1" dirty="0" smtClean="0"/>
              <a:t>       </a:t>
            </a:r>
            <a:r>
              <a:rPr lang="cs-CZ" sz="2000" i="1" dirty="0" err="1" smtClean="0"/>
              <a:t>t</a:t>
            </a:r>
            <a:r>
              <a:rPr lang="cs-CZ" sz="1600" i="1" dirty="0" err="1" smtClean="0"/>
              <a:t>c</a:t>
            </a:r>
            <a:r>
              <a:rPr lang="cs-CZ" sz="1600" i="1" dirty="0" smtClean="0"/>
              <a:t> </a:t>
            </a:r>
            <a:r>
              <a:rPr lang="cs-CZ" sz="2000" i="1" dirty="0" smtClean="0"/>
              <a:t>= 4,8 cm.</a:t>
            </a:r>
            <a:r>
              <a:rPr lang="cs-CZ" sz="2000" dirty="0" smtClean="0"/>
              <a:t> Urči vzdálenost těžiště od vrcholů </a:t>
            </a:r>
            <a:r>
              <a:rPr lang="cs-CZ" sz="2000" i="1" dirty="0" smtClean="0"/>
              <a:t>A, B, C</a:t>
            </a:r>
            <a:r>
              <a:rPr lang="cs-CZ" sz="2000" dirty="0" smtClean="0"/>
              <a:t>.</a:t>
            </a:r>
          </a:p>
          <a:p>
            <a:pPr marL="457200" indent="-457200"/>
            <a:endParaRPr lang="cs-CZ" sz="2000" i="1" dirty="0" smtClean="0"/>
          </a:p>
          <a:p>
            <a:pPr marL="457200" indent="-457200">
              <a:buAutoNum type="arabicPeriod" startAt="2"/>
            </a:pPr>
            <a:r>
              <a:rPr lang="cs-CZ" sz="2000" dirty="0" smtClean="0"/>
              <a:t>Sestroj ( bez postupu) trojúhelník </a:t>
            </a:r>
            <a:r>
              <a:rPr lang="cs-CZ" sz="2000" i="1" dirty="0" smtClean="0"/>
              <a:t>ABC</a:t>
            </a:r>
            <a:r>
              <a:rPr lang="cs-CZ" sz="2000" dirty="0" smtClean="0"/>
              <a:t>, jestliže: </a:t>
            </a:r>
            <a:r>
              <a:rPr lang="cs-CZ" sz="2000" i="1" dirty="0" smtClean="0"/>
              <a:t>a = 5 cm, t</a:t>
            </a:r>
            <a:r>
              <a:rPr lang="cs-CZ" sz="1600" i="1" dirty="0" smtClean="0"/>
              <a:t>a</a:t>
            </a:r>
            <a:r>
              <a:rPr lang="cs-CZ" sz="2000" i="1" dirty="0" smtClean="0"/>
              <a:t> = 6,2 cm, </a:t>
            </a:r>
            <a:r>
              <a:rPr lang="el-GR" sz="2000" dirty="0" smtClean="0"/>
              <a:t>β</a:t>
            </a:r>
            <a:r>
              <a:rPr lang="cs-CZ" sz="2000" i="1" dirty="0" smtClean="0"/>
              <a:t> = 60°.</a:t>
            </a:r>
          </a:p>
          <a:p>
            <a:pPr marL="457200" indent="-457200"/>
            <a:endParaRPr lang="cs-CZ" sz="2000" dirty="0" smtClean="0"/>
          </a:p>
          <a:p>
            <a:pPr marL="457200" indent="-457200">
              <a:buAutoNum type="arabicPeriod" startAt="2"/>
            </a:pPr>
            <a:r>
              <a:rPr lang="cs-CZ" sz="2000" dirty="0" smtClean="0"/>
              <a:t>Sestroj trojúhelník </a:t>
            </a:r>
            <a:r>
              <a:rPr lang="cs-CZ" sz="2000" i="1" dirty="0" smtClean="0"/>
              <a:t>ABC</a:t>
            </a:r>
            <a:r>
              <a:rPr lang="cs-CZ" sz="2000" dirty="0" smtClean="0"/>
              <a:t>, jestliže </a:t>
            </a:r>
            <a:r>
              <a:rPr lang="cs-CZ" sz="2000" i="1" dirty="0" smtClean="0"/>
              <a:t>c = 6,8 cm, </a:t>
            </a:r>
            <a:r>
              <a:rPr lang="cs-CZ" sz="2000" i="1" dirty="0" err="1" smtClean="0"/>
              <a:t>t</a:t>
            </a:r>
            <a:r>
              <a:rPr lang="cs-CZ" sz="1600" i="1" dirty="0" err="1" smtClean="0"/>
              <a:t>b</a:t>
            </a:r>
            <a:r>
              <a:rPr lang="cs-CZ" sz="2000" i="1" dirty="0" smtClean="0"/>
              <a:t> = 6 cm, </a:t>
            </a:r>
            <a:r>
              <a:rPr lang="cs-CZ" sz="2000" i="1" dirty="0" err="1" smtClean="0"/>
              <a:t>t</a:t>
            </a:r>
            <a:r>
              <a:rPr lang="cs-CZ" sz="1600" i="1" dirty="0" err="1" smtClean="0"/>
              <a:t>c</a:t>
            </a:r>
            <a:r>
              <a:rPr lang="cs-CZ" sz="2000" i="1" dirty="0" smtClean="0"/>
              <a:t> = 7,2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179</Words>
  <Application>Microsoft Office PowerPoint</Application>
  <PresentationFormat>Předvádění na obrazovce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210</cp:revision>
  <dcterms:created xsi:type="dcterms:W3CDTF">2012-05-07T08:40:36Z</dcterms:created>
  <dcterms:modified xsi:type="dcterms:W3CDTF">2012-05-26T10:37:20Z</dcterms:modified>
</cp:coreProperties>
</file>