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  <p:sldMasterId id="2147483744" r:id="rId4"/>
    <p:sldMasterId id="2147483746" r:id="rId5"/>
    <p:sldMasterId id="2147483758" r:id="rId6"/>
  </p:sldMasterIdLst>
  <p:sldIdLst>
    <p:sldId id="277" r:id="rId7"/>
    <p:sldId id="257" r:id="rId8"/>
    <p:sldId id="258" r:id="rId9"/>
    <p:sldId id="268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67" r:id="rId18"/>
    <p:sldId id="266" r:id="rId19"/>
    <p:sldId id="265" r:id="rId20"/>
    <p:sldId id="28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4.12.2012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4.12.2012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4.12.2012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4.12.2012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4.12.2012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4.12.2012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4.12.2012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4.12.2012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4.12.2012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4.12.2012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4.12.2012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4.12.2012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prosinec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8.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Přírodní oblasti Evropy – Atlantská Francie – Hercynská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střední Evropa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přírodních    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oblastech Evropy.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6_meklenburg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675584" cy="3120952"/>
          </a:xfrm>
          <a:prstGeom prst="rect">
            <a:avLst/>
          </a:prstGeom>
        </p:spPr>
      </p:pic>
      <p:pic>
        <p:nvPicPr>
          <p:cNvPr id="3" name="Obrázek 2" descr="obr17_maz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7"/>
            <a:ext cx="4716015" cy="313615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293442" y="404664"/>
            <a:ext cx="65571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Jezerní plošiny</a:t>
            </a:r>
            <a:endParaRPr lang="cs-CZ" sz="8000" b="1" cap="none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1988840"/>
            <a:ext cx="4413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meklenburská</a:t>
            </a:r>
            <a:endParaRPr lang="cs-CZ" sz="4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004048" y="1988840"/>
            <a:ext cx="3136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mazurská</a:t>
            </a:r>
            <a:endParaRPr lang="cs-CZ" sz="4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5949280"/>
            <a:ext cx="670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16 </a:t>
            </a:r>
            <a:endParaRPr 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4427984" y="5949280"/>
            <a:ext cx="670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17 </a:t>
            </a:r>
            <a:endParaRPr lang="cs-CZ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8_porur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41782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796136" y="0"/>
            <a:ext cx="30582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800" b="1" cap="none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Porúří</a:t>
            </a:r>
            <a:endParaRPr lang="cs-CZ" sz="5400" b="1" cap="none" spc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Francouzská nížina, Pyreneje, Francouzké středohoří, Jura, Vogézy, Ardeny, Porýnská vysočina, Středoněmecká vysočina, Švábský Jura, Česká vysočina, Severoněmecká nížina, Středopolské nížiny, Meklenburská jezerní plošina, Pomořanská jezerní plošina, Velkopolská jezerní plošina</a:t>
            </a:r>
          </a:p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Garonna, Loira, Seina, </a:t>
            </a:r>
            <a:r>
              <a:rPr lang="sv-SE" sz="4000" smtClean="0">
                <a:latin typeface="Times New Roman" pitchFamily="18" charset="0"/>
                <a:cs typeface="Times New Roman" pitchFamily="18" charset="0"/>
              </a:rPr>
              <a:t>Rýn, Mohan, Labe, Odra, Visla</a:t>
            </a:r>
          </a:p>
          <a:p>
            <a:endParaRPr lang="cs-CZ" sz="400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400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4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V které části Atlantské Francie najdeme pahorkatiny?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Charakterizuj podnebí a vodstvo Atlantské Francie.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Jaký typ zemědělství převládá v Atlantské Francii a které plodiny se tam pěstují?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Jaké jsou důsledky ledovcové činnosti v Hercynské střední Evropě?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Jaká část oblasti je přibližně pokryta lesy?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Které plodiny jsou základem středoevropského zemědělství?</a:t>
            </a:r>
          </a:p>
          <a:p>
            <a:pPr lvl="0"/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000" b="1" smtClean="0">
                <a:latin typeface="Times New Roman" pitchFamily="18" charset="0"/>
                <a:cs typeface="Times New Roman" pitchFamily="18" charset="0"/>
              </a:rPr>
              <a:t>PROCVIČTE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SE V TESTÍKU</a:t>
            </a:r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zcsol.cz</a:t>
            </a:r>
            <a:r>
              <a:rPr lang="cs-CZ" sz="2000" dirty="0" smtClean="0"/>
              <a:t>/zaklad/testy/</a:t>
            </a:r>
            <a:r>
              <a:rPr lang="cs-CZ" sz="2000" dirty="0" err="1" smtClean="0"/>
              <a:t>form.php</a:t>
            </a:r>
            <a:r>
              <a:rPr lang="cs-CZ" sz="2000" dirty="0" smtClean="0"/>
              <a:t>?&amp;</a:t>
            </a:r>
            <a:r>
              <a:rPr lang="cs-CZ" sz="2000" dirty="0" err="1" smtClean="0"/>
              <a:t>jmeno</a:t>
            </a:r>
            <a:r>
              <a:rPr lang="cs-CZ" sz="2000" dirty="0" smtClean="0"/>
              <a:t>_testu=../../zaklad/</a:t>
            </a:r>
            <a:r>
              <a:rPr lang="cs-CZ" sz="2000" dirty="0" err="1" smtClean="0"/>
              <a:t>stranky</a:t>
            </a:r>
            <a:r>
              <a:rPr lang="cs-CZ" sz="2000" dirty="0" smtClean="0"/>
              <a:t>_</a:t>
            </a:r>
            <a:r>
              <a:rPr lang="cs-CZ" sz="2000" dirty="0" err="1" smtClean="0"/>
              <a:t>predmetu</a:t>
            </a:r>
            <a:r>
              <a:rPr lang="cs-CZ" sz="2000" dirty="0" smtClean="0"/>
              <a:t>/</a:t>
            </a:r>
            <a:r>
              <a:rPr lang="cs-CZ" sz="2000" dirty="0" err="1" smtClean="0"/>
              <a:t>zadani</a:t>
            </a:r>
            <a:r>
              <a:rPr lang="cs-CZ" sz="2000" dirty="0" smtClean="0"/>
              <a:t>_testu/z7_16_</a:t>
            </a:r>
            <a:r>
              <a:rPr lang="cs-CZ" sz="2000" dirty="0" err="1" smtClean="0"/>
              <a:t>stredni</a:t>
            </a:r>
            <a:r>
              <a:rPr lang="cs-CZ" sz="2000" dirty="0" smtClean="0"/>
              <a:t>_</a:t>
            </a:r>
            <a:r>
              <a:rPr lang="cs-CZ" sz="2000" dirty="0" err="1" smtClean="0"/>
              <a:t>vychod.txt</a:t>
            </a:r>
            <a:r>
              <a:rPr lang="cs-CZ" sz="2000" dirty="0" smtClean="0"/>
              <a:t>&amp;</a:t>
            </a:r>
            <a:r>
              <a:rPr lang="cs-CZ" sz="2000" dirty="0" err="1" smtClean="0"/>
              <a:t>img</a:t>
            </a:r>
            <a:r>
              <a:rPr lang="cs-CZ" sz="2000" dirty="0" smtClean="0"/>
              <a:t>_</a:t>
            </a:r>
            <a:r>
              <a:rPr lang="cs-CZ" sz="2000" dirty="0" err="1" smtClean="0"/>
              <a:t>adr</a:t>
            </a:r>
            <a:r>
              <a:rPr lang="cs-CZ" sz="2000" dirty="0" smtClean="0"/>
              <a:t>=../</a:t>
            </a:r>
            <a:r>
              <a:rPr lang="cs-CZ" sz="2000" dirty="0" err="1" smtClean="0"/>
              <a:t>stranky</a:t>
            </a:r>
            <a:r>
              <a:rPr lang="cs-CZ" sz="2000" dirty="0" smtClean="0"/>
              <a:t>_</a:t>
            </a:r>
            <a:r>
              <a:rPr lang="cs-CZ" sz="2000" dirty="0" err="1" smtClean="0"/>
              <a:t>predmetu</a:t>
            </a:r>
            <a:r>
              <a:rPr lang="cs-CZ" sz="2000" dirty="0" smtClean="0"/>
              <a:t>/</a:t>
            </a:r>
            <a:r>
              <a:rPr lang="cs-CZ" sz="2000" dirty="0" err="1" smtClean="0"/>
              <a:t>zadani</a:t>
            </a:r>
            <a:r>
              <a:rPr lang="cs-CZ" sz="2000" dirty="0" smtClean="0"/>
              <a:t>_testu/z7_16_</a:t>
            </a:r>
            <a:r>
              <a:rPr lang="cs-CZ" sz="2000" dirty="0" err="1" smtClean="0"/>
              <a:t>stredni</a:t>
            </a:r>
            <a:r>
              <a:rPr lang="cs-CZ" sz="2000" dirty="0" smtClean="0"/>
              <a:t>_</a:t>
            </a:r>
            <a:r>
              <a:rPr lang="cs-CZ" sz="2000" dirty="0" err="1" smtClean="0"/>
              <a:t>vychod</a:t>
            </a:r>
            <a:r>
              <a:rPr lang="cs-CZ" sz="2000" dirty="0" smtClean="0"/>
              <a:t>&amp;vymazat=ano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920750"/>
          </a:xfrm>
        </p:spPr>
        <p:txBody>
          <a:bodyPr/>
          <a:lstStyle/>
          <a:p>
            <a:pPr algn="l"/>
            <a:r>
              <a:rPr lang="cs-CZ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Stefan Bauer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http://commons.wikimedia.org/wiki/File:Weinberg_Cote_de_Nuits.jpg?uselang=cs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2 - MatthiasKabel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http://commons.wikimedia.org/wiki/File:Sancerre_france.jpg?uselang=cs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3 - Vassil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http://commons.wikimedia.org/wiki/File:Verzenay_vignoble.jpg?uselang=cs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4 - JonCaves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http://commons.wikimedia.org/wiki/File:Montrachet_vineyards.jpg?uselang=cs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5 - Igrant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http://commons.wikimedia.org/wiki/File:Pic-du-midi-dossau.jpg?uselang=cs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6 - Anthospace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http://commons.wikimedia.org/wiki/File:Panorama_vers_le_Nord-Ouest.JPG?uselang=cs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7 - Abalg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http://cs.wikipedia.org/wiki/Soubor:Chapeau_de_gendarme.jpg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8 - http://de.wikipedia.org/wiki/User:Mhp1255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http://commons.wikimedia.org/wiki/File:Metzeral.jpg?uselang=cs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9 - Lucien Baylac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http://commons.wikimedia.org/wiki/File:Vue_panoramique_de_l%27exposition_universelle_de_1900.jpg?uselang=cs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10 - Stellacad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http://commons.wikimedia.org/wiki/File:La_Seine_dalla_tour_Eiffel.jpg?uselang=cs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11 - Martin Falbisoner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http://commons.wikimedia.org/wiki/File:Saumur_Castle.JPG?uselang=cs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12 - Diliff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http://commons.wikimedia.org/wiki/File:Amboise_Loire_Panorama_-_July_2011.jpg?uselang=cs</a:t>
            </a:r>
            <a:endParaRPr lang="es-ES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920750"/>
          </a:xfrm>
        </p:spPr>
        <p:txBody>
          <a:bodyPr/>
          <a:lstStyle/>
          <a:p>
            <a:pPr algn="l"/>
            <a:r>
              <a:rPr lang="cs-CZ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89248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13 - Photoglob AG, Zürich, Switzerland or Detroit Publishing Company, Detroit, Michigan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http://commons.wikimedia.org/wiki/File:Schneekoppe_1900.jpg?uselang=cs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14 - Mabol!.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http://commons.wikimedia.org/wiki/File:Hochth%C3%BCrmerHasenberg.jpg?uselang=cs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15 - R. Bitzer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http://commons.wikimedia.org/wiki/File:Wackerstein_Pano_090729.jpg?uselang=cs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16 - Marcus Sümnick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http://commons.wikimedia.org/wiki/File:Luftbild_vom_Rogeezer_Bruch_aus_nordwestlicher_Richtung.jpg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17 - Andreabosek, Zbigniew Bosek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http://en.wikipedia.org/wiki/File:LOT_%284%29.jpg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18 - Threedots (Daniel Ullrich)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http://commons.wikimedia.org/wiki/File:Ruhr_area-map.png?uselang=cs</a:t>
            </a:r>
          </a:p>
          <a:p>
            <a:pPr>
              <a:buNone/>
            </a:pPr>
            <a:endParaRPr lang="es-ES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79512" y="980728"/>
            <a:ext cx="8712968" cy="4680520"/>
          </a:xfrm>
        </p:spPr>
        <p:txBody>
          <a:bodyPr>
            <a:noAutofit/>
          </a:bodyPr>
          <a:lstStyle/>
          <a:p>
            <a:pPr algn="ctr"/>
            <a:r>
              <a:rPr lang="cs-CZ" sz="7200" smtClean="0">
                <a:solidFill>
                  <a:srgbClr val="A27B00"/>
                </a:solidFill>
                <a:latin typeface="Times New Roman" pitchFamily="18" charset="0"/>
                <a:cs typeface="Times New Roman" pitchFamily="18" charset="0"/>
              </a:rPr>
              <a:t>Přírodní oblasti Evropy </a:t>
            </a:r>
            <a:br>
              <a:rPr lang="cs-CZ" sz="7200" smtClean="0">
                <a:solidFill>
                  <a:srgbClr val="A27B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Atlantská Francie </a:t>
            </a:r>
            <a:br>
              <a:rPr lang="cs-CZ" sz="60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cs-CZ" sz="60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Hercynská střední Evropa</a:t>
            </a:r>
            <a:endParaRPr lang="cs-CZ" sz="720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83671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Zopakujte si:</a:t>
            </a:r>
          </a:p>
          <a:p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Francie je proslulá pěstováním</a:t>
            </a: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vína</a:t>
            </a: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citrusů</a:t>
            </a: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brambor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0"/>
            <a:ext cx="5484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Atlantská Francie</a:t>
            </a:r>
            <a:endParaRPr lang="cs-CZ" sz="3200" b="1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980728"/>
            <a:ext cx="8568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POVRCH: převládají nížiny a pánve, na východě pahorkatiny</a:t>
            </a:r>
          </a:p>
          <a:p>
            <a:r>
              <a:rPr lang="cs-CZ" b="1" i="1" smtClean="0">
                <a:latin typeface="Times New Roman" pitchFamily="18" charset="0"/>
                <a:cs typeface="Times New Roman" pitchFamily="18" charset="0"/>
              </a:rPr>
              <a:t>Francouzská nížina, Pyreneje, Francouzké středohoří, Jura, Vogézy, Ardeny</a:t>
            </a:r>
          </a:p>
          <a:p>
            <a:endParaRPr lang="cs-CZ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PODNEBÍ: oceánské</a:t>
            </a:r>
          </a:p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VODSTVO: západoevropský typ řek, vodnaté toky s nevyrovnaným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      spádem; doprava</a:t>
            </a:r>
          </a:p>
          <a:p>
            <a:r>
              <a:rPr lang="cs-CZ" b="1" i="1" smtClean="0">
                <a:latin typeface="Times New Roman" pitchFamily="18" charset="0"/>
                <a:cs typeface="Times New Roman" pitchFamily="18" charset="0"/>
              </a:rPr>
              <a:t>Garonna, Loira, Seina </a:t>
            </a:r>
          </a:p>
          <a:p>
            <a:endParaRPr lang="cs-CZ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ROSTLINSTVO: převládá kulturní zemědělská krajina, mozaiky 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              lesů, intenzivní zemědělství (obiloviny, cukrová 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              řepa, slunečnice, víno, mléko, maso)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SUROVINOVÉ ZDROJE: „staré“ průmyslové oblasti (severní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                            Francie)  – černé uhlí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burgunds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45832" cy="3332583"/>
          </a:xfrm>
          <a:prstGeom prst="rect">
            <a:avLst/>
          </a:prstGeom>
        </p:spPr>
      </p:pic>
      <p:pic>
        <p:nvPicPr>
          <p:cNvPr id="3" name="Obrázek 2" descr="obr2_rov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32153"/>
            <a:ext cx="5292080" cy="3525848"/>
          </a:xfrm>
          <a:prstGeom prst="rect">
            <a:avLst/>
          </a:prstGeom>
        </p:spPr>
      </p:pic>
      <p:pic>
        <p:nvPicPr>
          <p:cNvPr id="5" name="Obrázek 4" descr="obr4_burgunds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-1"/>
            <a:ext cx="3419872" cy="5095779"/>
          </a:xfrm>
          <a:prstGeom prst="rect">
            <a:avLst/>
          </a:prstGeom>
        </p:spPr>
      </p:pic>
      <p:pic>
        <p:nvPicPr>
          <p:cNvPr id="4" name="Obrázek 3" descr="obr3_champag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322462"/>
            <a:ext cx="4716017" cy="353553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1409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1 - Burgundsko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0" y="3356992"/>
            <a:ext cx="2071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2 – pahorkatiny ve Francii</a:t>
            </a:r>
            <a:endParaRPr 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4427984" y="3356992"/>
            <a:ext cx="1416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3 - Champagne</a:t>
            </a:r>
            <a:endParaRPr 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7734960" y="0"/>
            <a:ext cx="1409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4 - Burgundsko</a:t>
            </a:r>
            <a:endParaRPr lang="cs-CZ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6_stredoho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6012160" cy="4509120"/>
          </a:xfrm>
          <a:prstGeom prst="rect">
            <a:avLst/>
          </a:prstGeom>
        </p:spPr>
      </p:pic>
      <p:pic>
        <p:nvPicPr>
          <p:cNvPr id="5" name="Obrázek 4" descr="obr8_vogez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3537012"/>
          </a:xfrm>
          <a:prstGeom prst="rect">
            <a:avLst/>
          </a:prstGeom>
        </p:spPr>
      </p:pic>
      <p:pic>
        <p:nvPicPr>
          <p:cNvPr id="4" name="Obrázek 3" descr="obr7_jura.jpg"/>
          <p:cNvPicPr>
            <a:picLocks noChangeAspect="1"/>
          </p:cNvPicPr>
          <p:nvPr/>
        </p:nvPicPr>
        <p:blipFill>
          <a:blip r:embed="rId4" cstate="print"/>
          <a:srcRect t="7081"/>
          <a:stretch>
            <a:fillRect/>
          </a:stretch>
        </p:blipFill>
        <p:spPr>
          <a:xfrm>
            <a:off x="6012160" y="2492896"/>
            <a:ext cx="3131840" cy="4365104"/>
          </a:xfrm>
          <a:prstGeom prst="rect">
            <a:avLst/>
          </a:prstGeom>
        </p:spPr>
      </p:pic>
      <p:pic>
        <p:nvPicPr>
          <p:cNvPr id="2" name="Obrázek 1" descr="obr5_pyrenej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716016" cy="353701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2051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5 – Francouzské Pyreneje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6012160" y="2492896"/>
            <a:ext cx="1755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7 – Francouzská Jura</a:t>
            </a:r>
            <a:endParaRPr 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4716016" y="0"/>
            <a:ext cx="1141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8 – Vogézy</a:t>
            </a:r>
            <a:endParaRPr 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0" y="3573016"/>
            <a:ext cx="216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6 – Francouzské Středohoří</a:t>
            </a:r>
            <a:endParaRPr lang="cs-CZ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9_seina_paris1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068960"/>
            <a:ext cx="5340693" cy="3645024"/>
          </a:xfrm>
          <a:prstGeom prst="rect">
            <a:avLst/>
          </a:prstGeom>
        </p:spPr>
      </p:pic>
      <p:pic>
        <p:nvPicPr>
          <p:cNvPr id="3" name="Obrázek 2" descr="obr10_seina_z_eiffelov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021" y="0"/>
            <a:ext cx="4379979" cy="3284984"/>
          </a:xfrm>
          <a:prstGeom prst="rect">
            <a:avLst/>
          </a:prstGeom>
        </p:spPr>
      </p:pic>
      <p:pic>
        <p:nvPicPr>
          <p:cNvPr id="4" name="Obrázek 3" descr="obr11_loira_saum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36206"/>
            <a:ext cx="3347864" cy="5021794"/>
          </a:xfrm>
          <a:prstGeom prst="rect">
            <a:avLst/>
          </a:prstGeom>
        </p:spPr>
      </p:pic>
      <p:pic>
        <p:nvPicPr>
          <p:cNvPr id="5" name="Obrázek 4" descr="obr12_loira_amboise.jpg"/>
          <p:cNvPicPr>
            <a:picLocks noChangeAspect="1"/>
          </p:cNvPicPr>
          <p:nvPr/>
        </p:nvPicPr>
        <p:blipFill>
          <a:blip r:embed="rId5" cstate="print"/>
          <a:srcRect l="15983" r="5975"/>
          <a:stretch>
            <a:fillRect/>
          </a:stretch>
        </p:blipFill>
        <p:spPr>
          <a:xfrm>
            <a:off x="0" y="116632"/>
            <a:ext cx="4679394" cy="234888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644008" y="2852936"/>
            <a:ext cx="22621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7200" b="1" cap="none" spc="0" smtClean="0">
                <a:ln w="11430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Seina</a:t>
            </a:r>
            <a:endParaRPr lang="cs-CZ" sz="7200" b="1" cap="none" spc="0">
              <a:ln w="11430">
                <a:solidFill>
                  <a:srgbClr val="FFC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1772816"/>
            <a:ext cx="19069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6600" b="1" cap="none" spc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Loira</a:t>
            </a:r>
            <a:endParaRPr lang="cs-CZ" sz="6600" b="1" cap="none" spc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63888" y="3068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/>
              <a:t>Obr. 9 – Paříž 1900</a:t>
            </a:r>
            <a:endParaRPr 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7092280" y="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/>
              <a:t>Obr. 10 – Seina z Eiffelovky</a:t>
            </a:r>
            <a:endParaRPr lang="cs-CZ" sz="1200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6581001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/>
              <a:t>Obr. 11 – Loira v Saumuru</a:t>
            </a:r>
            <a:endParaRPr lang="cs-CZ" sz="1200"/>
          </a:p>
        </p:txBody>
      </p:sp>
      <p:sp>
        <p:nvSpPr>
          <p:cNvPr id="11" name="TextovéPole 10"/>
          <p:cNvSpPr txBox="1"/>
          <p:nvPr/>
        </p:nvSpPr>
        <p:spPr>
          <a:xfrm>
            <a:off x="0" y="116632"/>
            <a:ext cx="183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/>
              <a:t>Obr. 12 – Loira  Amboise</a:t>
            </a:r>
            <a:endParaRPr lang="cs-CZ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88640"/>
            <a:ext cx="90430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Hercynská střední Evropa</a:t>
            </a:r>
            <a:endParaRPr lang="cs-CZ" sz="6600" b="1" cap="none" spc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340768"/>
            <a:ext cx="88569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POVRCH – jih vysočina, sever nížina (ledovcová činnost, jezerní plošiny)</a:t>
            </a:r>
          </a:p>
          <a:p>
            <a:r>
              <a:rPr lang="cs-CZ" b="1" i="1" smtClean="0">
                <a:latin typeface="Times New Roman" pitchFamily="18" charset="0"/>
                <a:cs typeface="Times New Roman" pitchFamily="18" charset="0"/>
              </a:rPr>
              <a:t>Porýnská vysočina, Středoněmecká vysočina, Švábský Jura, Česká vysočina, Severoněmecká nížina, Středopolské nížiny, Meklenburská jezerní plošina, Pomořanská jezerní plošina, Velkopolská jezerní plošina</a:t>
            </a:r>
          </a:p>
          <a:p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PODNEBÍ – přechodné, dostatek srážek</a:t>
            </a:r>
          </a:p>
          <a:p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VODSTVO – středoevropský typ řek, vodnaté s nevyrovnaným spádem</a:t>
            </a:r>
          </a:p>
          <a:p>
            <a:r>
              <a:rPr lang="cs-CZ" b="1" i="1" smtClean="0">
                <a:latin typeface="Times New Roman" pitchFamily="18" charset="0"/>
                <a:cs typeface="Times New Roman" pitchFamily="18" charset="0"/>
              </a:rPr>
              <a:t>Rýn, Mohan, Labe, Odra, Visla</a:t>
            </a:r>
            <a:endParaRPr lang="cs-CZ" sz="2000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ROSTLINSTVO – převládá zemědělská krajina, lesy 30%, intenzivní zemědělství </a:t>
            </a:r>
          </a:p>
          <a:p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                               (obiloviny, brambory)</a:t>
            </a:r>
          </a:p>
          <a:p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SUROVINOVÉ ZDROJE – </a:t>
            </a:r>
            <a:r>
              <a:rPr lang="cs-CZ" sz="2000" b="1" i="1" smtClean="0">
                <a:latin typeface="Times New Roman" pitchFamily="18" charset="0"/>
                <a:cs typeface="Times New Roman" pitchFamily="18" charset="0"/>
              </a:rPr>
              <a:t>Porúří, Slezsko </a:t>
            </a: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(černé uhlí)</a:t>
            </a:r>
            <a:endParaRPr lang="cs-CZ" sz="2000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cs-CZ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14_stredonemecka_vysoc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4" name="Obrázek 3" descr="obr15_svabsky_j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017520"/>
          </a:xfrm>
          <a:prstGeom prst="rect">
            <a:avLst/>
          </a:prstGeom>
        </p:spPr>
      </p:pic>
      <p:pic>
        <p:nvPicPr>
          <p:cNvPr id="2" name="Obrázek 1" descr="obr13_snez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0746" y="3429001"/>
            <a:ext cx="4673254" cy="3429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59632" y="2996952"/>
            <a:ext cx="6348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smtClean="0">
                <a:latin typeface="Arial Black" pitchFamily="34" charset="0"/>
              </a:rPr>
              <a:t>POVRCH – VZNIKL VRÁSNĚNÍM</a:t>
            </a:r>
            <a:endParaRPr lang="cs-CZ"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962586" y="3501008"/>
            <a:ext cx="118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13 - Sněžka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0" y="3429000"/>
            <a:ext cx="2329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14 – Středoněmecká vysočina</a:t>
            </a:r>
            <a:endParaRPr 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15 – Švábský Jura</a:t>
            </a:r>
            <a:endParaRPr lang="cs-CZ" sz="120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rchol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926</Words>
  <Application>Microsoft Office PowerPoint</Application>
  <PresentationFormat>Předvádění na obrazovce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Motiv sady Office</vt:lpstr>
      <vt:lpstr>Vrchol</vt:lpstr>
      <vt:lpstr>1_Vrchol</vt:lpstr>
      <vt:lpstr>Aspekt</vt:lpstr>
      <vt:lpstr>Jmění</vt:lpstr>
      <vt:lpstr>1_Jmění</vt:lpstr>
      <vt:lpstr>Snímek 1</vt:lpstr>
      <vt:lpstr>Přírodní oblasti Evropy  Atlantská Francie  –  Hercynská střední Evropa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UKAŽ NA MAPĚ</vt:lpstr>
      <vt:lpstr>OTÁZKY K OPAKOVÁNÍ</vt:lpstr>
      <vt:lpstr>POUŽITÉ ZDROJE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  přírodní nej… podnebí, vodstvo</dc:title>
  <dc:creator>pavlja</dc:creator>
  <cp:lastModifiedBy>pavlja</cp:lastModifiedBy>
  <cp:revision>185</cp:revision>
  <dcterms:created xsi:type="dcterms:W3CDTF">2012-09-29T08:36:34Z</dcterms:created>
  <dcterms:modified xsi:type="dcterms:W3CDTF">2012-12-04T15:22:24Z</dcterms:modified>
</cp:coreProperties>
</file>