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21"/>
  </p:handoutMasterIdLst>
  <p:sldIdLst>
    <p:sldId id="274" r:id="rId4"/>
    <p:sldId id="256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60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14.12.2015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csol.cz/index.php?s=diktaty/spust&amp;jmeno_diktatu=z7_01_Pob%F8e%9E%ED%20St%F8edozemn%EDho%20mo%F8e.tx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allegra_ricci/1120179861/" TargetMode="External"/><Relationship Id="rId13" Type="http://schemas.openxmlformats.org/officeDocument/2006/relationships/hyperlink" Target="http://image.lang-8.com/w0_h0/71dcb5ffe81cd586def2146817ba0d1285fab043.jpg" TargetMode="External"/><Relationship Id="rId18" Type="http://schemas.openxmlformats.org/officeDocument/2006/relationships/hyperlink" Target="http://www.heise.de/foto/galerie/Abu-Simbel-Aegypten-e1ac7ed85ddbc723cad706f15809db08/" TargetMode="External"/><Relationship Id="rId3" Type="http://schemas.openxmlformats.org/officeDocument/2006/relationships/hyperlink" Target="http://1.bp.blogspot.com/_em6NpJRq-hI/TO69KCLIT7I/AAAAAAAAAQU/7Nb_OawV6mc/s1600/Shems+moon-+Atlas+mountains.jpg" TargetMode="External"/><Relationship Id="rId21" Type="http://schemas.openxmlformats.org/officeDocument/2006/relationships/hyperlink" Target="http://ossopca.org/ossopca/photogallery.do" TargetMode="External"/><Relationship Id="rId7" Type="http://schemas.openxmlformats.org/officeDocument/2006/relationships/hyperlink" Target="http://t1.gstatic.com/images?q=tbn:ANd9GcTXzTUjzXTLV_ibz51YLtuOHklzQU3JRTsV-faRrSQpb0pr6MARrg" TargetMode="External"/><Relationship Id="rId12" Type="http://schemas.openxmlformats.org/officeDocument/2006/relationships/hyperlink" Target="http://www.flickr.com/photos/chackie81/5360212455/" TargetMode="External"/><Relationship Id="rId17" Type="http://schemas.openxmlformats.org/officeDocument/2006/relationships/hyperlink" Target="http://www.sadiqa.se/2011/04/marockos-historia-%E2%80%93%C2%A0en-oversikt/" TargetMode="External"/><Relationship Id="rId25" Type="http://schemas.openxmlformats.org/officeDocument/2006/relationships/hyperlink" Target="http://commons.wikimedia.org/wiki/File:Lange_diercke_sachsen_afrika_ehemalige_schutzgebiete_kamerun.jpg" TargetMode="External"/><Relationship Id="rId2" Type="http://schemas.openxmlformats.org/officeDocument/2006/relationships/hyperlink" Target="http://d-maps.com/carte.php?num_car=737&amp;lang=en" TargetMode="External"/><Relationship Id="rId16" Type="http://schemas.openxmlformats.org/officeDocument/2006/relationships/hyperlink" Target="http://www.tripadvisor.fr/Attraction_Review-g293758-d324437-Reviews-Dougga-Tunis.html" TargetMode="External"/><Relationship Id="rId20" Type="http://schemas.openxmlformats.org/officeDocument/2006/relationships/hyperlink" Target="http://www.natuerlich-kork.de/unternehme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structurae.de/photos/index.cfm?JS=78809" TargetMode="External"/><Relationship Id="rId11" Type="http://schemas.openxmlformats.org/officeDocument/2006/relationships/hyperlink" Target="http://www.arabicmusicvideos1.com/cities_of_tunis.htm" TargetMode="External"/><Relationship Id="rId24" Type="http://schemas.openxmlformats.org/officeDocument/2006/relationships/hyperlink" Target="http://viewforyou.blogspot.com/2011/04/world-crude-steel-production-december.html" TargetMode="External"/><Relationship Id="rId5" Type="http://schemas.openxmlformats.org/officeDocument/2006/relationships/hyperlink" Target="http://s0.geograph.org.uk/geophotos/02/34/85/2348583_6a0b62c7.jpg" TargetMode="External"/><Relationship Id="rId15" Type="http://schemas.openxmlformats.org/officeDocument/2006/relationships/hyperlink" Target="http://dir.coolclips.com/Industry/Resources/Mining/Coal/Cool_coal_truck_envi0013.html" TargetMode="External"/><Relationship Id="rId23" Type="http://schemas.openxmlformats.org/officeDocument/2006/relationships/hyperlink" Target="http://www.ahram.org.eg/Provinces/News/1755.aspx" TargetMode="External"/><Relationship Id="rId10" Type="http://schemas.openxmlformats.org/officeDocument/2006/relationships/hyperlink" Target="http://cs.wikipedia.org/wiki/Soubor:Algiers_coast.jpg" TargetMode="External"/><Relationship Id="rId19" Type="http://schemas.openxmlformats.org/officeDocument/2006/relationships/hyperlink" Target="http://upload.wikimedia.org/wikipedia/commons/1/18/All_Gizah_Pyramids-2.jpg" TargetMode="External"/><Relationship Id="rId4" Type="http://schemas.openxmlformats.org/officeDocument/2006/relationships/hyperlink" Target="http://blog.mikeminer.com/2010/02/next-stop-libya.html" TargetMode="External"/><Relationship Id="rId9" Type="http://schemas.openxmlformats.org/officeDocument/2006/relationships/hyperlink" Target="http://upload.wikimedia.org/wikipedia/commons/a/a5/DSCN0989.JPG.jpg" TargetMode="External"/><Relationship Id="rId14" Type="http://schemas.openxmlformats.org/officeDocument/2006/relationships/hyperlink" Target="http://www.jupiterimages.com/Image/royaltyFree/95722314" TargetMode="External"/><Relationship Id="rId22" Type="http://schemas.openxmlformats.org/officeDocument/2006/relationships/hyperlink" Target="http://www.infoescola.com/plantas/cana-de-acuca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listopad 2011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Pobřeží Středozemního moře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státech a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přírodních podmínkách pobřeží Středozemního moře.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01122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HOSPODÁŘSTVÍ</a:t>
            </a:r>
            <a:endParaRPr lang="cs-CZ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500174"/>
            <a:ext cx="764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CESTOVNÍ RUCH</a:t>
            </a:r>
          </a:p>
          <a:p>
            <a:endParaRPr lang="cs-CZ" sz="36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TĚŽBA</a:t>
            </a:r>
          </a:p>
          <a:p>
            <a:endParaRPr lang="cs-CZ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ZEMĚDĚLSTVÍ</a:t>
            </a:r>
          </a:p>
          <a:p>
            <a:pPr>
              <a:buFontTx/>
              <a:buChar char="-"/>
            </a:pPr>
            <a:endParaRPr lang="cs-CZ" sz="3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PRŮMYSL</a:t>
            </a:r>
            <a:endParaRPr lang="cs-CZ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5357818" y="1357298"/>
            <a:ext cx="1882227" cy="1433510"/>
            <a:chOff x="6215074" y="1214422"/>
            <a:chExt cx="1882227" cy="1433510"/>
          </a:xfrm>
        </p:grpSpPr>
        <p:pic>
          <p:nvPicPr>
            <p:cNvPr id="18" name="Obrázek 17" descr="obr15_pláž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5074" y="1214422"/>
              <a:ext cx="1882227" cy="1433510"/>
            </a:xfrm>
            <a:prstGeom prst="rect">
              <a:avLst/>
            </a:prstGeom>
          </p:spPr>
        </p:pic>
        <p:sp>
          <p:nvSpPr>
            <p:cNvPr id="19" name="TextovéPole 18"/>
            <p:cNvSpPr txBox="1"/>
            <p:nvPr/>
          </p:nvSpPr>
          <p:spPr>
            <a:xfrm>
              <a:off x="6215074" y="2357430"/>
              <a:ext cx="714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15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3071802" y="2143116"/>
            <a:ext cx="1583085" cy="1343027"/>
            <a:chOff x="5643570" y="5143512"/>
            <a:chExt cx="1583085" cy="1343027"/>
          </a:xfrm>
        </p:grpSpPr>
        <p:pic>
          <p:nvPicPr>
            <p:cNvPr id="21" name="Obrázek 20" descr="obr16_těžb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3570" y="5143512"/>
              <a:ext cx="1583085" cy="1343027"/>
            </a:xfrm>
            <a:prstGeom prst="rect">
              <a:avLst/>
            </a:prstGeom>
          </p:spPr>
        </p:pic>
        <p:sp>
          <p:nvSpPr>
            <p:cNvPr id="22" name="TextovéPole 21"/>
            <p:cNvSpPr txBox="1"/>
            <p:nvPr/>
          </p:nvSpPr>
          <p:spPr>
            <a:xfrm>
              <a:off x="6357950" y="6143644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16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C:\Program Files\Microsoft Office\MEDIA\CAGCAT10\j014988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214686"/>
            <a:ext cx="1840498" cy="1472836"/>
          </a:xfrm>
          <a:prstGeom prst="rect">
            <a:avLst/>
          </a:prstGeom>
          <a:noFill/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571868" y="4857760"/>
            <a:ext cx="1914524" cy="1528761"/>
            <a:chOff x="1632" y="1248"/>
            <a:chExt cx="2682" cy="2286"/>
          </a:xfrm>
        </p:grpSpPr>
        <p:sp>
          <p:nvSpPr>
            <p:cNvPr id="1028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029" name="AutoShape 5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  <p:sp>
          <p:nvSpPr>
            <p:cNvPr id="1030" name="AutoShape 6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CESTOVNÍ RUCH</a:t>
            </a:r>
            <a:endParaRPr lang="cs-CZ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28586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Tunisko, Maroko - antické památky</a:t>
            </a:r>
          </a:p>
          <a:p>
            <a:r>
              <a:rPr lang="cs-CZ" sz="24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Egypt - památky starověkého Egypta</a:t>
            </a:r>
            <a:endParaRPr lang="cs-CZ" sz="24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1643042" y="2428868"/>
            <a:ext cx="2670456" cy="2205825"/>
            <a:chOff x="714348" y="2500306"/>
            <a:chExt cx="2670456" cy="2205825"/>
          </a:xfrm>
        </p:grpSpPr>
        <p:pic>
          <p:nvPicPr>
            <p:cNvPr id="4" name="Obrázek 3" descr="obr17_tunisk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348" y="2500306"/>
              <a:ext cx="2670456" cy="2000264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714348" y="4429132"/>
              <a:ext cx="1357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17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785786" y="4929198"/>
            <a:ext cx="2786082" cy="1705759"/>
            <a:chOff x="1428728" y="4429132"/>
            <a:chExt cx="2786082" cy="1705759"/>
          </a:xfrm>
        </p:grpSpPr>
        <p:pic>
          <p:nvPicPr>
            <p:cNvPr id="7" name="Obrázek 6" descr="obr18_marok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728" y="4429132"/>
              <a:ext cx="2786082" cy="1439476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1428728" y="5857892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18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072198" y="2000240"/>
            <a:ext cx="2466975" cy="2062949"/>
            <a:chOff x="4214810" y="2214554"/>
            <a:chExt cx="2466975" cy="2062949"/>
          </a:xfrm>
        </p:grpSpPr>
        <p:pic>
          <p:nvPicPr>
            <p:cNvPr id="10" name="Obrázek 9" descr="obr19_abu_simbe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4810" y="2214554"/>
              <a:ext cx="2466975" cy="1847850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4214810" y="4000504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19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929190" y="4500570"/>
            <a:ext cx="2476500" cy="2062949"/>
            <a:chOff x="6072198" y="4214818"/>
            <a:chExt cx="2476500" cy="2062949"/>
          </a:xfrm>
        </p:grpSpPr>
        <p:pic>
          <p:nvPicPr>
            <p:cNvPr id="13" name="Obrázek 12" descr="obr20_pyramidyGiz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2198" y="4214818"/>
              <a:ext cx="2476500" cy="1847850"/>
            </a:xfrm>
            <a:prstGeom prst="rect">
              <a:avLst/>
            </a:prstGeom>
          </p:spPr>
        </p:pic>
        <p:sp>
          <p:nvSpPr>
            <p:cNvPr id="15" name="TextovéPole 14"/>
            <p:cNvSpPr txBox="1"/>
            <p:nvPr/>
          </p:nvSpPr>
          <p:spPr>
            <a:xfrm>
              <a:off x="6072198" y="6000768"/>
              <a:ext cx="10001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20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TĚŽBA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2571744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ropa a zemní plyn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fosfáty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 rudy (železo, mangan, kobalt, polymetalické rudy)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ZEMĚDĚLSTVÍ</a:t>
            </a:r>
            <a:endParaRPr lang="cs-CZ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Rostlinná výroba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datle, korek, citrusy, cukr. třtina, olivy, vinná réva, bavlník, tráva HALFA, obilniny (delta Nilu)</a:t>
            </a: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Živočišná výroba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rybolov, chov koz a ovcí, v poušti chov velbloudů, s ohledem na náboženství chybí chov prasat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571472" y="2357430"/>
            <a:ext cx="2724912" cy="2285992"/>
            <a:chOff x="4929190" y="4572008"/>
            <a:chExt cx="2724912" cy="2285992"/>
          </a:xfrm>
        </p:grpSpPr>
        <p:pic>
          <p:nvPicPr>
            <p:cNvPr id="4" name="Obrázek 3" descr="obr21_korek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9190" y="4572008"/>
              <a:ext cx="2724912" cy="2057400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4929190" y="6581001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21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286116" y="2357430"/>
            <a:ext cx="2716466" cy="2277263"/>
            <a:chOff x="5643570" y="3929066"/>
            <a:chExt cx="2716466" cy="2277263"/>
          </a:xfrm>
        </p:grpSpPr>
        <p:pic>
          <p:nvPicPr>
            <p:cNvPr id="7" name="Obrázek 6" descr="obr22_dat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3570" y="3929066"/>
              <a:ext cx="2716466" cy="2071702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5643570" y="5929330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22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000760" y="2357430"/>
            <a:ext cx="2500330" cy="2277263"/>
            <a:chOff x="5929322" y="4357694"/>
            <a:chExt cx="2500330" cy="2277263"/>
          </a:xfrm>
        </p:grpSpPr>
        <p:pic>
          <p:nvPicPr>
            <p:cNvPr id="10" name="Obrázek 9" descr="obr23_třtina.jpg"/>
            <p:cNvPicPr>
              <a:picLocks noChangeAspect="1"/>
            </p:cNvPicPr>
            <p:nvPr/>
          </p:nvPicPr>
          <p:blipFill>
            <a:blip r:embed="rId4"/>
            <a:srcRect r="20415"/>
            <a:stretch>
              <a:fillRect/>
            </a:stretch>
          </p:blipFill>
          <p:spPr>
            <a:xfrm>
              <a:off x="5929322" y="4357694"/>
              <a:ext cx="2500330" cy="2071702"/>
            </a:xfrm>
            <a:prstGeom prst="rect">
              <a:avLst/>
            </a:prstGeom>
          </p:spPr>
        </p:pic>
        <p:sp>
          <p:nvSpPr>
            <p:cNvPr id="11" name="TextovéPole 10"/>
            <p:cNvSpPr txBox="1"/>
            <p:nvPr/>
          </p:nvSpPr>
          <p:spPr>
            <a:xfrm>
              <a:off x="5929322" y="6357958"/>
              <a:ext cx="1143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23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PRŮMYSL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7472386" cy="1900238"/>
          </a:xfrm>
        </p:spPr>
        <p:txBody>
          <a:bodyPr/>
          <a:lstStyle/>
          <a:p>
            <a:pPr>
              <a:buNone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Chemický - zpracování ropy a zemního plynu</a:t>
            </a:r>
          </a:p>
          <a:p>
            <a:pPr>
              <a:buNone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Potravinářský – zpracování produktů zemědělství</a:t>
            </a:r>
          </a:p>
          <a:p>
            <a:pPr>
              <a:buNone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Textilní - zpracování bavlny</a:t>
            </a:r>
          </a:p>
          <a:p>
            <a:pPr>
              <a:buNone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Hutnický – zpracování rud</a:t>
            </a:r>
          </a:p>
          <a:p>
            <a:pPr>
              <a:buNone/>
            </a:pP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4572000" y="2714620"/>
            <a:ext cx="2705100" cy="1920073"/>
            <a:chOff x="4572000" y="2714620"/>
            <a:chExt cx="2705100" cy="1920073"/>
          </a:xfrm>
        </p:grpSpPr>
        <p:pic>
          <p:nvPicPr>
            <p:cNvPr id="4" name="Obrázek 3" descr="obr24_bavln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2714620"/>
              <a:ext cx="2705100" cy="1695450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4572000" y="4357694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24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1428728" y="3786190"/>
            <a:ext cx="2057400" cy="1991511"/>
            <a:chOff x="1500166" y="3643314"/>
            <a:chExt cx="2057400" cy="1991511"/>
          </a:xfrm>
        </p:grpSpPr>
        <p:pic>
          <p:nvPicPr>
            <p:cNvPr id="7" name="Obrázek 6" descr="obr25_hutě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0166" y="3643314"/>
              <a:ext cx="2057400" cy="1790700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1500166" y="5357826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25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Sahara, Atlas, Libyjská poušť, Ahaggar, Nil 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Maroko, Alžírsko, Tunisko, Libye, Egypt</a:t>
            </a:r>
          </a:p>
          <a:p>
            <a:endParaRPr lang="cs-CZ" dirty="0"/>
          </a:p>
        </p:txBody>
      </p:sp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státy oblasti a jejich hlavní města.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Charakterizuj povrch oblasti.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Charakterizuj podnebí oblasti.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vodní toky, moře a průplavy se v této oblasti nacházejí?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Co víš o obyvatelstvu této oblasti? (národnosti, jazyk, věkové složení)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Na co se zaměřuje cestovní ruch této oblasti?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nerostné suroviny se v této oblasti těží?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plodiny, které se zde pěstují a hospodářská zvířata, která se zde chovají.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Uveď odvětví průmyslu v této oblasti a řekni, které suroviny zpracovávají.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zcsol.cz</a:t>
            </a:r>
            <a:r>
              <a:rPr lang="cs-CZ" sz="2400" dirty="0" smtClean="0">
                <a:hlinkClick r:id="rId2"/>
              </a:rPr>
              <a:t>/index.</a:t>
            </a:r>
            <a:r>
              <a:rPr lang="cs-CZ" sz="2400" dirty="0" err="1" smtClean="0">
                <a:hlinkClick r:id="rId2"/>
              </a:rPr>
              <a:t>php</a:t>
            </a:r>
            <a:r>
              <a:rPr lang="cs-CZ" sz="2400" dirty="0" smtClean="0">
                <a:hlinkClick r:id="rId2"/>
              </a:rPr>
              <a:t>?s=</a:t>
            </a:r>
            <a:r>
              <a:rPr lang="cs-CZ" sz="2400" dirty="0" err="1" smtClean="0">
                <a:hlinkClick r:id="rId2"/>
              </a:rPr>
              <a:t>diktaty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spust</a:t>
            </a:r>
            <a:r>
              <a:rPr lang="cs-CZ" sz="2400" dirty="0" smtClean="0">
                <a:hlinkClick r:id="rId2"/>
              </a:rPr>
              <a:t>&amp;</a:t>
            </a:r>
            <a:r>
              <a:rPr lang="cs-CZ" sz="2400" dirty="0" err="1" smtClean="0">
                <a:hlinkClick r:id="rId2"/>
              </a:rPr>
              <a:t>jmeno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diktatu</a:t>
            </a:r>
            <a:r>
              <a:rPr lang="cs-CZ" sz="2400" dirty="0" smtClean="0">
                <a:hlinkClick r:id="rId2"/>
              </a:rPr>
              <a:t>=z7_01_</a:t>
            </a:r>
            <a:r>
              <a:rPr lang="cs-CZ" sz="2400" dirty="0" err="1" smtClean="0">
                <a:hlinkClick r:id="rId2"/>
              </a:rPr>
              <a:t>Pob</a:t>
            </a:r>
            <a:r>
              <a:rPr lang="cs-CZ" sz="2400" dirty="0" smtClean="0">
                <a:hlinkClick r:id="rId2"/>
              </a:rPr>
              <a:t>%F8e%9E%ED%20St%F8edozemn%</a:t>
            </a:r>
            <a:r>
              <a:rPr lang="cs-CZ" sz="2400" dirty="0" err="1" smtClean="0">
                <a:hlinkClick r:id="rId2"/>
              </a:rPr>
              <a:t>EDho</a:t>
            </a:r>
            <a:r>
              <a:rPr lang="cs-CZ" sz="2400" dirty="0" smtClean="0">
                <a:hlinkClick r:id="rId2"/>
              </a:rPr>
              <a:t>%20mo%F8e.txt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1,2 – Daniel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Dalet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2011-09-23],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http://d-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maps.com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carte.php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?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num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_car=737&amp;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lang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=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en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2011-09-23],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na www: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http://1.bp.blogspot.com/_em6NpJRq-</a:t>
            </a:r>
            <a:r>
              <a:rPr lang="cs-CZ" sz="12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hI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/TO69KCLIT7I/AAAAAAAAAQU/7Nb_OawV6mc/s1600/</a:t>
            </a:r>
            <a:r>
              <a:rPr lang="cs-CZ" sz="12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Shems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+</a:t>
            </a:r>
            <a:r>
              <a:rPr lang="cs-CZ" sz="12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moon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-+Atlas+</a:t>
            </a:r>
            <a:r>
              <a:rPr lang="cs-CZ" sz="12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mountains.jpg</a:t>
            </a:r>
            <a:endParaRPr lang="cs-CZ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–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dostupné na www:</a:t>
            </a:r>
            <a:r>
              <a:rPr lang="cs-CZ" sz="1200" dirty="0" smtClean="0"/>
              <a:t>_ </a:t>
            </a:r>
            <a:r>
              <a:rPr lang="cs-CZ" sz="1200" u="sng" dirty="0" smtClean="0">
                <a:hlinkClick r:id="rId4"/>
              </a:rPr>
              <a:t>http://blog.</a:t>
            </a:r>
            <a:r>
              <a:rPr lang="cs-CZ" sz="1200" u="sng" dirty="0" err="1" smtClean="0">
                <a:hlinkClick r:id="rId4"/>
              </a:rPr>
              <a:t>mikeminer.com</a:t>
            </a:r>
            <a:r>
              <a:rPr lang="cs-CZ" sz="1200" u="sng" dirty="0" smtClean="0">
                <a:hlinkClick r:id="rId4"/>
              </a:rPr>
              <a:t>/2010/02/</a:t>
            </a:r>
            <a:r>
              <a:rPr lang="cs-CZ" sz="1200" u="sng" dirty="0" err="1" smtClean="0">
                <a:hlinkClick r:id="rId4"/>
              </a:rPr>
              <a:t>next</a:t>
            </a:r>
            <a:r>
              <a:rPr lang="cs-CZ" sz="1200" u="sng" dirty="0" smtClean="0">
                <a:hlinkClick r:id="rId4"/>
              </a:rPr>
              <a:t>-stop-</a:t>
            </a:r>
            <a:r>
              <a:rPr lang="cs-CZ" sz="1200" u="sng" dirty="0" err="1" smtClean="0">
                <a:hlinkClick r:id="rId4"/>
              </a:rPr>
              <a:t>libya.html</a:t>
            </a:r>
            <a:endParaRPr lang="cs-CZ" sz="1200" u="sng" dirty="0" smtClean="0"/>
          </a:p>
          <a:p>
            <a:pPr>
              <a:buNone/>
            </a:pPr>
            <a:r>
              <a:rPr lang="cs-CZ" sz="1200" dirty="0" smtClean="0"/>
              <a:t>Obr. 5 -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Graham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Horn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2011-09-23],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hlinkClick r:id="rId5"/>
              </a:rPr>
              <a:t>http://s0.geograph.org.uk/</a:t>
            </a:r>
            <a:r>
              <a:rPr lang="cs-CZ" sz="1200" dirty="0" err="1" smtClean="0">
                <a:hlinkClick r:id="rId5"/>
              </a:rPr>
              <a:t>geophotos</a:t>
            </a:r>
            <a:r>
              <a:rPr lang="cs-CZ" sz="1200" dirty="0" smtClean="0">
                <a:hlinkClick r:id="rId5"/>
              </a:rPr>
              <a:t>/02/34/85/2348583_6a0b62c7.jpg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6 -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hlinkClick r:id="rId5"/>
              </a:rPr>
              <a:t>http://s0.geograph.org.uk/</a:t>
            </a:r>
            <a:r>
              <a:rPr lang="cs-CZ" sz="1200" dirty="0" err="1" smtClean="0">
                <a:hlinkClick r:id="rId5"/>
              </a:rPr>
              <a:t>geophotos</a:t>
            </a:r>
            <a:r>
              <a:rPr lang="cs-CZ" sz="1200" dirty="0" smtClean="0">
                <a:hlinkClick r:id="rId5"/>
              </a:rPr>
              <a:t>/02/34/85/2348583_6a0b62c7.jpg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Obr. 7 -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volně šiřitelné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http://en.structurae.de/photos/index.cfm?JS=78809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</a:t>
            </a:r>
            <a:r>
              <a:rPr lang="cs-CZ" sz="1200" dirty="0" smtClean="0"/>
              <a:t>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/>
              <a:t>_ </a:t>
            </a:r>
            <a:r>
              <a:rPr lang="cs-CZ" sz="1200" u="sng" dirty="0" smtClean="0">
                <a:hlinkClick r:id="rId7"/>
              </a:rPr>
              <a:t>http://t1.gstatic.com/</a:t>
            </a:r>
            <a:r>
              <a:rPr lang="cs-CZ" sz="1200" u="sng" dirty="0" err="1" smtClean="0">
                <a:hlinkClick r:id="rId7"/>
              </a:rPr>
              <a:t>images</a:t>
            </a:r>
            <a:r>
              <a:rPr lang="cs-CZ" sz="1200" u="sng" dirty="0" smtClean="0">
                <a:hlinkClick r:id="rId7"/>
              </a:rPr>
              <a:t>?q=</a:t>
            </a:r>
            <a:r>
              <a:rPr lang="cs-CZ" sz="1200" u="sng" dirty="0" err="1" smtClean="0">
                <a:hlinkClick r:id="rId7"/>
              </a:rPr>
              <a:t>tbn</a:t>
            </a:r>
            <a:r>
              <a:rPr lang="cs-CZ" sz="1200" u="sng" dirty="0" smtClean="0">
                <a:hlinkClick r:id="rId7"/>
              </a:rPr>
              <a:t>:ANd9GcTXzTUjzXTLV_ibz51YLtuOHklzQU3JRTsV-faRrSQpb0pr6MARrg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Allegra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Rici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flickr.com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photos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allegra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ricci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/1120179861/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Gorik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Francois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http://upload.wikimedia.org/wikipedia/commons/a/a5/DSCN0989.JPG.jpg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11 -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Damien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Boilley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http://cs.wikipedia.org/wiki/Soubor:Algiers_coast.jpg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12 - Paul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Stepan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http://www.arabicmusicvideos1.com/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cities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of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tunis.htm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13 – chackie81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flickr.com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photos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/chackie81/5360212455/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14 -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http://image.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lang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-8.com/w0_h0/71dcb5ffe81cd586def2146817ba0d1285fab043.jpg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15 -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McMillan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Digital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Royalty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-free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jupiterimages.com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/Image/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royaltyFree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/95722314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16 – envi0013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http://dir.coolclips.com/Industry/Resources/Mining/Coal/Cool_coal_truck_envi0013.html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17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pibi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croatia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tripadvisor.fr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Attraction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Review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-g293758-d324437-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Reviews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Dougga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-Tunis.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html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18 - LALLAREBECCA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sadiqa.se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/2011/04/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marockos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historia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-%E2%80%93%C2%A0en-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oversikt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/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19 -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ingist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8"/>
              </a:rPr>
              <a:t>heise.de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/foto/galerie/Abu-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8"/>
              </a:rPr>
              <a:t>Simbel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18"/>
              </a:rPr>
              <a:t>Aegypten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-e1ac7ed85ddbc723cad706f15809db08/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20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Ricardo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Liberato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http://upload.wikimedia.org/wikipedia/commons/1/18/All_Gizah_Pyramids-2.jpg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21 -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natuerlich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kork.de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unternehmen.html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22 - TQMCS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http://ossopca.org/ossopca/photogallery.do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23 –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Hannes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Grobe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Realmedia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2"/>
              </a:rPr>
              <a:t>infoescola.com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2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2"/>
              </a:rPr>
              <a:t>plantas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2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2"/>
              </a:rPr>
              <a:t>cana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2"/>
              </a:rPr>
              <a:t>-de-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2"/>
              </a:rPr>
              <a:t>acucar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2"/>
              </a:rPr>
              <a:t>/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24 -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3"/>
              </a:rPr>
              <a:t>ahram.org.eg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3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3"/>
              </a:rPr>
              <a:t>Provinces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3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23"/>
              </a:rPr>
              <a:t>News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3"/>
              </a:rPr>
              <a:t>/1755.aspx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25 -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dostupn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http://viewforyou.blogspot.com/2011/04/world-crude-steel-production-december.html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26 -</a:t>
            </a:r>
            <a:r>
              <a:rPr lang="cs-CZ" sz="1200" dirty="0" smtClean="0"/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[cit. 2011-09-2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jako volně šiřitelné na www: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5"/>
              </a:rPr>
              <a:t>http://commons.wikimedia.org/wiki/File:Lange_diercke_sachsen_afrika_ehemalige_schutzgebiete_kamerun.jpg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142984"/>
            <a:ext cx="7158062" cy="36433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Pobřeží Středozemního moře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142984"/>
            <a:ext cx="7158062" cy="642942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Původní vegetací v oblasti Středozemního moře byly: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istnaté lesy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ehličnaté lesy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vrdolisté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lesy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r2_afrika_se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4935308" cy="532103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28596" y="357166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Státy a hlavní města</a:t>
            </a:r>
            <a:endParaRPr lang="cs-CZ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 rot="19657860">
            <a:off x="948982" y="149096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Maroko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43570" y="1214422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Maroko –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Ribát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Alžírsko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Alžír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Libye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Tripolis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Tunisko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Tunis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Egypt -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Káhira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00166" y="171448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Alžírsko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00298" y="1785926"/>
            <a:ext cx="88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Libye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71670" y="1357298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Tunisko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428992" y="200024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Egypt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4368808"/>
          </a:xfrm>
        </p:spPr>
        <p:txBody>
          <a:bodyPr anchor="t">
            <a:normAutofit/>
          </a:bodyPr>
          <a:lstStyle/>
          <a:p>
            <a:pPr algn="l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převažují </a:t>
            </a:r>
            <a:r>
              <a:rPr lang="cs-CZ" sz="3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pouště</a:t>
            </a:r>
            <a:br>
              <a:rPr lang="cs-CZ" sz="3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nížiny </a:t>
            </a:r>
            <a:r>
              <a:rPr lang="cs-CZ" sz="3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 </a:t>
            </a:r>
            <a:r>
              <a:rPr lang="cs-CZ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pobřeží</a:t>
            </a:r>
            <a:br>
              <a:rPr lang="cs-CZ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Středozemního  moře</a:t>
            </a:r>
            <a:r>
              <a:rPr lang="cs-CZ" sz="3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pohoří </a:t>
            </a:r>
            <a:r>
              <a:rPr lang="cs-CZ" sz="3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Atlas (Maroko)</a:t>
            </a:r>
            <a:r>
              <a:rPr lang="cs-CZ" sz="3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sz="3600" dirty="0">
                <a:solidFill>
                  <a:schemeClr val="bg2">
                    <a:lumMod val="25000"/>
                  </a:schemeClr>
                </a:solidFill>
              </a:rPr>
            </a:br>
            <a:endParaRPr lang="cs-CZ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Obrázek 2" descr="obr3_ Atlas mounta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571480"/>
            <a:ext cx="3005150" cy="202788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715008" y="2571744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Obr.3</a:t>
            </a:r>
            <a:endParaRPr lang="cs-CZ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obr4_poušť_Liby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929066"/>
            <a:ext cx="2952744" cy="221455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786446" y="6143644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Obr.4</a:t>
            </a:r>
            <a:endParaRPr lang="cs-CZ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 descr="obr5_nížina_egy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000504"/>
            <a:ext cx="3278182" cy="211545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4348" y="6143644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Obr.5</a:t>
            </a:r>
            <a:endParaRPr lang="cs-CZ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PODNEBÍ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143116"/>
            <a:ext cx="72152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subtropické</a:t>
            </a:r>
            <a:r>
              <a:rPr lang="cs-CZ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středomořské (</a:t>
            </a:r>
            <a:r>
              <a:rPr lang="cs-CZ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horká </a:t>
            </a: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suchá </a:t>
            </a:r>
            <a:r>
              <a:rPr lang="cs-CZ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léta, </a:t>
            </a: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mírné deštivé </a:t>
            </a:r>
            <a:r>
              <a:rPr lang="cs-CZ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zimy)</a:t>
            </a:r>
          </a:p>
          <a:p>
            <a:pPr>
              <a:buFontTx/>
              <a:buChar char="-"/>
            </a:pP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směrem </a:t>
            </a:r>
            <a:r>
              <a:rPr lang="cs-CZ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vnitrozemí suché tropy </a:t>
            </a: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pouště)</a:t>
            </a:r>
          </a:p>
          <a:p>
            <a:endParaRPr lang="cs-CZ" dirty="0"/>
          </a:p>
        </p:txBody>
      </p:sp>
      <p:pic>
        <p:nvPicPr>
          <p:cNvPr id="2050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04"/>
            <a:ext cx="1428760" cy="150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VODSTVO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124744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Nil </a:t>
            </a: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nejdelší řeka světa (6695 km), </a:t>
            </a:r>
            <a:endParaRPr lang="cs-CZ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ústí do Středozemního </a:t>
            </a: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moře, odvodňuje </a:t>
            </a:r>
            <a:r>
              <a:rPr lang="cs-CZ" sz="36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1/10 </a:t>
            </a:r>
            <a:r>
              <a:rPr lang="cs-CZ" sz="36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Afriky</a:t>
            </a: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Asuánská nádrž </a:t>
            </a: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3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Násirova</a:t>
            </a: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Rudé </a:t>
            </a: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moře - Suezský průplav</a:t>
            </a:r>
          </a:p>
          <a:p>
            <a:endParaRPr lang="cs-CZ" dirty="0"/>
          </a:p>
        </p:txBody>
      </p:sp>
      <p:pic>
        <p:nvPicPr>
          <p:cNvPr id="4" name="Obrázek 3" descr="obr6_n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938172"/>
            <a:ext cx="3500462" cy="262534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085057" y="3994012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obr7_peace_brid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048" y="3930518"/>
            <a:ext cx="3686201" cy="263300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427984" y="6286520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OBYVATELSTVO</a:t>
            </a:r>
            <a:endParaRPr lang="cs-CZ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285860"/>
            <a:ext cx="7858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Arabové</a:t>
            </a:r>
            <a:r>
              <a:rPr lang="cs-CZ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Berbeři, muslimové</a:t>
            </a:r>
          </a:p>
          <a:p>
            <a:r>
              <a:rPr lang="cs-C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většina </a:t>
            </a:r>
            <a:r>
              <a:rPr lang="cs-CZ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žije v přímořských oblastech</a:t>
            </a:r>
            <a:br>
              <a:rPr lang="cs-CZ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- 99</a:t>
            </a:r>
            <a:r>
              <a:rPr lang="cs-CZ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Egypťanů žije v povodí Nilu</a:t>
            </a:r>
            <a:br>
              <a:rPr lang="cs-CZ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- 51</a:t>
            </a:r>
            <a:r>
              <a:rPr lang="cs-CZ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všech obyvatel žije na venkově</a:t>
            </a:r>
            <a:br>
              <a:rPr lang="cs-CZ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- 50</a:t>
            </a:r>
            <a:r>
              <a:rPr lang="cs-CZ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obyvatel jsou mladiství</a:t>
            </a:r>
          </a:p>
          <a:p>
            <a:endParaRPr lang="cs-CZ" dirty="0"/>
          </a:p>
        </p:txBody>
      </p:sp>
      <p:pic>
        <p:nvPicPr>
          <p:cNvPr id="4" name="Obrázek 3" descr="obr8_berbeř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101019"/>
            <a:ext cx="3000396" cy="2247401"/>
          </a:xfrm>
          <a:prstGeom prst="rect">
            <a:avLst/>
          </a:prstGeom>
        </p:spPr>
      </p:pic>
      <p:pic>
        <p:nvPicPr>
          <p:cNvPr id="5" name="Obrázek 4" descr="obr9_tuar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071942"/>
            <a:ext cx="3051949" cy="22860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85786" y="6286520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72066" y="6286520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SÍDLA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571472" y="1285860"/>
            <a:ext cx="2928958" cy="2500330"/>
            <a:chOff x="571472" y="1428736"/>
            <a:chExt cx="2466975" cy="2420139"/>
          </a:xfrm>
        </p:grpSpPr>
        <p:pic>
          <p:nvPicPr>
            <p:cNvPr id="3" name="Obrázek 2" descr="obr10_riba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472" y="1785926"/>
              <a:ext cx="2466975" cy="1847850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571472" y="3571876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10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571472" y="1428736"/>
              <a:ext cx="1643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RIBAT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786446" y="285728"/>
            <a:ext cx="2857520" cy="2571767"/>
            <a:chOff x="4714876" y="1285860"/>
            <a:chExt cx="2786082" cy="2491577"/>
          </a:xfrm>
        </p:grpSpPr>
        <p:pic>
          <p:nvPicPr>
            <p:cNvPr id="7" name="Obrázek 6" descr="obr11_alži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4876" y="1643050"/>
              <a:ext cx="2786082" cy="1928826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4714876" y="3500438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11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714876" y="1285860"/>
              <a:ext cx="785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ALŽÍR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500034" y="3929066"/>
            <a:ext cx="2759740" cy="2491577"/>
            <a:chOff x="500034" y="3929066"/>
            <a:chExt cx="2759740" cy="2491577"/>
          </a:xfrm>
        </p:grpSpPr>
        <p:pic>
          <p:nvPicPr>
            <p:cNvPr id="11" name="Obrázek 10" descr="obr12_tuni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472" y="4286256"/>
              <a:ext cx="2688302" cy="1928827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500034" y="3929066"/>
              <a:ext cx="928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TUNIS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71472" y="6143644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12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3571868" y="2643182"/>
            <a:ext cx="2466975" cy="2348701"/>
            <a:chOff x="3929058" y="2643182"/>
            <a:chExt cx="2466975" cy="2348701"/>
          </a:xfrm>
        </p:grpSpPr>
        <p:pic>
          <p:nvPicPr>
            <p:cNvPr id="15" name="Obrázek 14" descr="obr13_tripoli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9058" y="2928934"/>
              <a:ext cx="2466975" cy="1847850"/>
            </a:xfrm>
            <a:prstGeom prst="rect">
              <a:avLst/>
            </a:prstGeom>
          </p:spPr>
        </p:pic>
        <p:sp>
          <p:nvSpPr>
            <p:cNvPr id="16" name="TextovéPole 15"/>
            <p:cNvSpPr txBox="1"/>
            <p:nvPr/>
          </p:nvSpPr>
          <p:spPr>
            <a:xfrm>
              <a:off x="4000496" y="4714884"/>
              <a:ext cx="10001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13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4000496" y="2643182"/>
              <a:ext cx="1428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TRIPOLIS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6143636" y="3643314"/>
            <a:ext cx="2609850" cy="2348701"/>
            <a:chOff x="6143636" y="3643314"/>
            <a:chExt cx="2609850" cy="2348701"/>
          </a:xfrm>
        </p:grpSpPr>
        <p:pic>
          <p:nvPicPr>
            <p:cNvPr id="19" name="Obrázek 18" descr="obr14_kahira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3636" y="4000504"/>
              <a:ext cx="2609850" cy="1752600"/>
            </a:xfrm>
            <a:prstGeom prst="rect">
              <a:avLst/>
            </a:prstGeom>
          </p:spPr>
        </p:pic>
        <p:sp>
          <p:nvSpPr>
            <p:cNvPr id="20" name="TextovéPole 19"/>
            <p:cNvSpPr txBox="1"/>
            <p:nvPr/>
          </p:nvSpPr>
          <p:spPr>
            <a:xfrm>
              <a:off x="6143636" y="5715016"/>
              <a:ext cx="1143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14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143636" y="3643314"/>
              <a:ext cx="10001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KÁHIRA</a:t>
              </a:r>
              <a:endParaRPr lang="cs-CZ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2106</TotalTime>
  <Words>962</Words>
  <Application>Microsoft Office PowerPoint</Application>
  <PresentationFormat>Předvádění na obrazovce (4:3)</PresentationFormat>
  <Paragraphs>151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Motiv sady Office</vt:lpstr>
      <vt:lpstr>Modul</vt:lpstr>
      <vt:lpstr>Aspekt</vt:lpstr>
      <vt:lpstr>Prezentace aplikace PowerPoint</vt:lpstr>
      <vt:lpstr>Pobřeží Středozemního moře</vt:lpstr>
      <vt:lpstr>Zopakujte si:</vt:lpstr>
      <vt:lpstr>Prezentace aplikace PowerPoint</vt:lpstr>
      <vt:lpstr>POVRCH   - převažují pouště - nížiny při pobřeží   Středozemního  moře - pohoří Atlas (Maroko) </vt:lpstr>
      <vt:lpstr>PODNEBÍ</vt:lpstr>
      <vt:lpstr>VODSTVO</vt:lpstr>
      <vt:lpstr>OBYVATELSTVO</vt:lpstr>
      <vt:lpstr>SÍDLA</vt:lpstr>
      <vt:lpstr>HOSPODÁŘSTVÍ</vt:lpstr>
      <vt:lpstr>CESTOVNÍ RUCH</vt:lpstr>
      <vt:lpstr>  TĚŽBA</vt:lpstr>
      <vt:lpstr>ZEMĚDĚLSTVÍ</vt:lpstr>
      <vt:lpstr>PRŮMYSL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ucitel</cp:lastModifiedBy>
  <cp:revision>150</cp:revision>
  <dcterms:created xsi:type="dcterms:W3CDTF">2011-09-10T14:06:04Z</dcterms:created>
  <dcterms:modified xsi:type="dcterms:W3CDTF">2015-12-14T07:46:03Z</dcterms:modified>
</cp:coreProperties>
</file>