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6"/>
  </p:handoutMasterIdLst>
  <p:sldIdLst>
    <p:sldId id="273" r:id="rId3"/>
    <p:sldId id="256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68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990099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5B4D-D328-4681-B0DC-5C164F03A64A}" type="datetimeFigureOut">
              <a:rPr lang="cs-CZ" smtClean="0"/>
              <a:pPr/>
              <a:t>6.11.2011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DE6A-C619-4276-8794-72F0860DAF3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6.11.2011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6.11.2011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6.11.2011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6.11.2011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6.11.2011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6.11.2011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6.11.2011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6.11.2011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6.11.2011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6.11.2011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6.11.2011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6.11.2011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6.11.2011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6.11.2011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6.11.2011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6.11.2011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6.11.2011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6.11.2011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6.11.2011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6.11.2011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6.11.2011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6.11.2011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6.11.2011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6.11.2011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csol.cz/zaklad/testy/form.php?&amp;jmeno_testu=../../zaklad/stranky_predmetu/zadani_testu/z7_sahel.txt&amp;img_adr=../../zaklad/stranky_predmetu/zadani_testu/z7_sahel%20&amp;vymazat=an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9/98/Chad_lake.jpg" TargetMode="External"/><Relationship Id="rId13" Type="http://schemas.openxmlformats.org/officeDocument/2006/relationships/hyperlink" Target="http://commons.wikimedia.org/wiki/File:Farouq_mosque_(Khartoum)_001.jpg" TargetMode="External"/><Relationship Id="rId18" Type="http://schemas.openxmlformats.org/officeDocument/2006/relationships/hyperlink" Target="http://cs.wikipedia.org/wiki/Soubor:Sorghum_bicolor03.jpg" TargetMode="External"/><Relationship Id="rId3" Type="http://schemas.openxmlformats.org/officeDocument/2006/relationships/hyperlink" Target="http://upload.wikimedia.org/wikipedia/commons/f/f4/Desert_dunes.jpg?uselang=cs" TargetMode="External"/><Relationship Id="rId21" Type="http://schemas.openxmlformats.org/officeDocument/2006/relationships/hyperlink" Target="http://commons.wikimedia.org/wiki/File:Lange_diercke_sachsen_afrika_ehemalige_schutzgebiete_kamerun.jpg" TargetMode="External"/><Relationship Id="rId7" Type="http://schemas.openxmlformats.org/officeDocument/2006/relationships/hyperlink" Target="http://upload.wikimedia.org/wikipedia/commons/8/8b/Wadi_Melhah.jpg?uselang=cs" TargetMode="External"/><Relationship Id="rId12" Type="http://schemas.openxmlformats.org/officeDocument/2006/relationships/hyperlink" Target="http://commons.wikimedia.org/wiki/File:Coptic_cathedral_(Khartoum)_001.jpg" TargetMode="External"/><Relationship Id="rId17" Type="http://schemas.openxmlformats.org/officeDocument/2006/relationships/hyperlink" Target="http://cs.wikipedia.org/wiki/Soubor:Map_Sudan_Khartoum.png" TargetMode="External"/><Relationship Id="rId2" Type="http://schemas.openxmlformats.org/officeDocument/2006/relationships/hyperlink" Target="http://dmaps.com/carte.php?num_car=737&amp;lang=en" TargetMode="External"/><Relationship Id="rId16" Type="http://schemas.openxmlformats.org/officeDocument/2006/relationships/hyperlink" Target="http://cs.wikipedia.org/wiki/Soubor:Sudan_Khartoum_View_with_Traffic_2003.jpg" TargetMode="External"/><Relationship Id="rId20" Type="http://schemas.openxmlformats.org/officeDocument/2006/relationships/hyperlink" Target="http://commons.wikimedia.org/wiki/File:Cattle_Wau_Suda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1/1b/Sudan_desert.jpg" TargetMode="External"/><Relationship Id="rId11" Type="http://schemas.openxmlformats.org/officeDocument/2006/relationships/hyperlink" Target="http://commons.wikimedia.org/wiki/File:Burj_Al-Fateh_Hotel_(Khartoum)_001.jpg" TargetMode="External"/><Relationship Id="rId5" Type="http://schemas.openxmlformats.org/officeDocument/2006/relationships/hyperlink" Target="http://www.afrikaonline.cz/view.php?cisloclanku=2010081201" TargetMode="External"/><Relationship Id="rId15" Type="http://schemas.openxmlformats.org/officeDocument/2006/relationships/hyperlink" Target="http://commons.wikimedia.org/wiki/File:Tuti_Island_(Khartoum,_Sudan)_004.jpg" TargetMode="External"/><Relationship Id="rId10" Type="http://schemas.openxmlformats.org/officeDocument/2006/relationships/hyperlink" Target="http://commons.wikimedia.org/wiki/File:Karadje_Niger_2006.jpg" TargetMode="External"/><Relationship Id="rId19" Type="http://schemas.openxmlformats.org/officeDocument/2006/relationships/hyperlink" Target="http://cs.wikipedia.org/wiki/Soubor:Panicum_miliaceum1.jpg" TargetMode="External"/><Relationship Id="rId4" Type="http://schemas.openxmlformats.org/officeDocument/2006/relationships/hyperlink" Target="http://upload.wikimedia.org/wikipedia/commons/8/8a/Desert_Pavement.JPG?uselang=cs" TargetMode="External"/><Relationship Id="rId9" Type="http://schemas.openxmlformats.org/officeDocument/2006/relationships/hyperlink" Target="http://www.derwesten.de/staedte/schalksmuehle/Mutige-Frauen-aus-Mali-klaeren-auf-id5059388.html" TargetMode="External"/><Relationship Id="rId14" Type="http://schemas.openxmlformats.org/officeDocument/2006/relationships/hyperlink" Target="http://commons.wikimedia.org/wiki/File:St._Matthew's_Catholic_Cathedral_(Khartoum)_001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Datum: listopad 2011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Ročník: 7.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Téma: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Sahel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o státech a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přírodních podmínkách oblasti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Sahelu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. Materiál je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doplněn množstvím fotografií, shrnutím ve formě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otázek k opakování a odkazem na interaktivní test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ZEMĚDĚLSTVÍ</a:t>
            </a:r>
            <a:endParaRPr lang="cs-CZ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samozásobitelské,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pěstování obilovin 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(čirok, proso)</a:t>
            </a:r>
          </a:p>
          <a:p>
            <a:pPr>
              <a:buNone/>
            </a:pP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chov skotu 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neustále se zvyšující stavy, nejenže vypásají vegetaci, ale svými kopyty narušují půdu a při období dešťů dochází k rozsáhlé erozi a rozšiřování Sahary (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desertifikace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None/>
            </a:pPr>
            <a:endParaRPr lang="cs-CZ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571472" y="3000372"/>
            <a:ext cx="2205419" cy="2843356"/>
            <a:chOff x="1214414" y="3634585"/>
            <a:chExt cx="1562477" cy="2225833"/>
          </a:xfrm>
        </p:grpSpPr>
        <p:pic>
          <p:nvPicPr>
            <p:cNvPr id="4" name="Obrázek 3" descr="obr21_korek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3841" y="3634585"/>
              <a:ext cx="1543050" cy="2057400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1214414" y="5643578"/>
              <a:ext cx="928694" cy="216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17 - čirok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3000364" y="3500438"/>
            <a:ext cx="2716466" cy="2322769"/>
            <a:chOff x="3571868" y="3517614"/>
            <a:chExt cx="2716466" cy="2251599"/>
          </a:xfrm>
        </p:grpSpPr>
        <p:pic>
          <p:nvPicPr>
            <p:cNvPr id="7" name="Obrázek 6" descr="obr22_datl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1868" y="3517614"/>
              <a:ext cx="2716466" cy="2037349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3571868" y="5500701"/>
              <a:ext cx="2214578" cy="268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18 - proso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5929322" y="3500438"/>
            <a:ext cx="2498719" cy="2277263"/>
            <a:chOff x="6429388" y="3000372"/>
            <a:chExt cx="2498719" cy="2277263"/>
          </a:xfrm>
        </p:grpSpPr>
        <p:pic>
          <p:nvPicPr>
            <p:cNvPr id="10" name="Obrázek 9" descr="obr23_třtin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0998" y="3000372"/>
              <a:ext cx="2497109" cy="2071702"/>
            </a:xfrm>
            <a:prstGeom prst="rect">
              <a:avLst/>
            </a:prstGeom>
          </p:spPr>
        </p:pic>
        <p:sp>
          <p:nvSpPr>
            <p:cNvPr id="11" name="TextovéPole 10"/>
            <p:cNvSpPr txBox="1"/>
            <p:nvPr/>
          </p:nvSpPr>
          <p:spPr>
            <a:xfrm>
              <a:off x="6429388" y="5000636"/>
              <a:ext cx="1143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19 - skot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Plošina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Iforas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, plošina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Air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, plošina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Kordofán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, Čadská pánev, Čadské jezero,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Dárfúr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Tibesti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, Modrý Nil, Bílý Nil, řeka Niger,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Šari</a:t>
            </a:r>
            <a:endParaRPr lang="cs-CZ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Mauritánie, Mali, Niger, Čad, Súdán, Chartúm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Vyjmenuj státy oblasti.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Charakterizuj povrch oblasti.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Charakterizuj podnebí oblasti.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Co víš o obyvatelstvu této oblasti? (rasa, náboženství, jazyk, věkové složení, hustota zalidnění)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Co je samozásobitelské zemědělství?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Vyjmenuj plodiny, které se zde pěstují a hospodářská zvířata, která se zde chovají.</a:t>
            </a:r>
          </a:p>
          <a:p>
            <a:pPr lvl="0">
              <a:buNone/>
            </a:pPr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900" b="1" dirty="0" smtClean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pPr>
              <a:buNone/>
            </a:pPr>
            <a:r>
              <a:rPr lang="cs-CZ" sz="1300" smtClean="0">
                <a:hlinkClick r:id="rId2"/>
              </a:rPr>
              <a:t> http</a:t>
            </a:r>
            <a:r>
              <a:rPr lang="cs-CZ" sz="1300" dirty="0" smtClean="0">
                <a:hlinkClick r:id="rId2"/>
              </a:rPr>
              <a:t>://www.</a:t>
            </a:r>
            <a:r>
              <a:rPr lang="cs-CZ" sz="1300" dirty="0" err="1" smtClean="0">
                <a:hlinkClick r:id="rId2"/>
              </a:rPr>
              <a:t>zcsol.cz</a:t>
            </a:r>
            <a:r>
              <a:rPr lang="cs-CZ" sz="1300" dirty="0" smtClean="0">
                <a:hlinkClick r:id="rId2"/>
              </a:rPr>
              <a:t>/zaklad/testy/</a:t>
            </a:r>
            <a:r>
              <a:rPr lang="cs-CZ" sz="1300" dirty="0" err="1" smtClean="0">
                <a:hlinkClick r:id="rId2"/>
              </a:rPr>
              <a:t>form.php</a:t>
            </a:r>
            <a:r>
              <a:rPr lang="cs-CZ" sz="1300" dirty="0" smtClean="0">
                <a:hlinkClick r:id="rId2"/>
              </a:rPr>
              <a:t>?&amp;</a:t>
            </a:r>
            <a:r>
              <a:rPr lang="cs-CZ" sz="1300" dirty="0" err="1" smtClean="0">
                <a:hlinkClick r:id="rId2"/>
              </a:rPr>
              <a:t>jmeno</a:t>
            </a:r>
            <a:r>
              <a:rPr lang="cs-CZ" sz="1300" dirty="0" smtClean="0">
                <a:hlinkClick r:id="rId2"/>
              </a:rPr>
              <a:t>_testu=../../zaklad/</a:t>
            </a:r>
            <a:r>
              <a:rPr lang="cs-CZ" sz="1300" dirty="0" err="1" smtClean="0">
                <a:hlinkClick r:id="rId2"/>
              </a:rPr>
              <a:t>stranky</a:t>
            </a:r>
            <a:r>
              <a:rPr lang="cs-CZ" sz="1300" dirty="0" smtClean="0">
                <a:hlinkClick r:id="rId2"/>
              </a:rPr>
              <a:t>_</a:t>
            </a:r>
            <a:r>
              <a:rPr lang="cs-CZ" sz="1300" dirty="0" err="1" smtClean="0">
                <a:hlinkClick r:id="rId2"/>
              </a:rPr>
              <a:t>predmetu</a:t>
            </a:r>
            <a:r>
              <a:rPr lang="cs-CZ" sz="1300" dirty="0" smtClean="0">
                <a:hlinkClick r:id="rId2"/>
              </a:rPr>
              <a:t>/</a:t>
            </a:r>
            <a:r>
              <a:rPr lang="cs-CZ" sz="1300" dirty="0" err="1" smtClean="0">
                <a:hlinkClick r:id="rId2"/>
              </a:rPr>
              <a:t>zadani</a:t>
            </a:r>
            <a:r>
              <a:rPr lang="cs-CZ" sz="1300" dirty="0" smtClean="0">
                <a:hlinkClick r:id="rId2"/>
              </a:rPr>
              <a:t>_testu/z7_</a:t>
            </a:r>
            <a:r>
              <a:rPr lang="cs-CZ" sz="1300" dirty="0" err="1" smtClean="0">
                <a:hlinkClick r:id="rId2"/>
              </a:rPr>
              <a:t>sahel.txt</a:t>
            </a:r>
            <a:r>
              <a:rPr lang="cs-CZ" sz="1300" dirty="0" smtClean="0">
                <a:hlinkClick r:id="rId2"/>
              </a:rPr>
              <a:t>&amp;</a:t>
            </a:r>
            <a:r>
              <a:rPr lang="cs-CZ" sz="1300" dirty="0" err="1" smtClean="0">
                <a:hlinkClick r:id="rId2"/>
              </a:rPr>
              <a:t>img</a:t>
            </a:r>
            <a:r>
              <a:rPr lang="cs-CZ" sz="1300" dirty="0" smtClean="0">
                <a:hlinkClick r:id="rId2"/>
              </a:rPr>
              <a:t>_</a:t>
            </a:r>
            <a:r>
              <a:rPr lang="cs-CZ" sz="1300" dirty="0" err="1" smtClean="0">
                <a:hlinkClick r:id="rId2"/>
              </a:rPr>
              <a:t>adr</a:t>
            </a:r>
            <a:r>
              <a:rPr lang="cs-CZ" sz="1300" dirty="0" smtClean="0">
                <a:hlinkClick r:id="rId2"/>
              </a:rPr>
              <a:t>=../../zaklad/</a:t>
            </a:r>
            <a:r>
              <a:rPr lang="cs-CZ" sz="1300" dirty="0" err="1" smtClean="0">
                <a:hlinkClick r:id="rId2"/>
              </a:rPr>
              <a:t>stranky</a:t>
            </a:r>
            <a:r>
              <a:rPr lang="cs-CZ" sz="1300" dirty="0" smtClean="0">
                <a:hlinkClick r:id="rId2"/>
              </a:rPr>
              <a:t>_</a:t>
            </a:r>
            <a:r>
              <a:rPr lang="cs-CZ" sz="1300" dirty="0" err="1" smtClean="0">
                <a:hlinkClick r:id="rId2"/>
              </a:rPr>
              <a:t>predmetu</a:t>
            </a:r>
            <a:r>
              <a:rPr lang="cs-CZ" sz="1300" dirty="0" smtClean="0">
                <a:hlinkClick r:id="rId2"/>
              </a:rPr>
              <a:t>/</a:t>
            </a:r>
            <a:r>
              <a:rPr lang="cs-CZ" sz="1300" dirty="0" err="1" smtClean="0">
                <a:hlinkClick r:id="rId2"/>
              </a:rPr>
              <a:t>zadani</a:t>
            </a:r>
            <a:r>
              <a:rPr lang="cs-CZ" sz="1300" dirty="0" smtClean="0">
                <a:hlinkClick r:id="rId2"/>
              </a:rPr>
              <a:t>_testu/z7_</a:t>
            </a:r>
            <a:r>
              <a:rPr lang="cs-CZ" sz="1300" dirty="0" err="1" smtClean="0">
                <a:hlinkClick r:id="rId2"/>
              </a:rPr>
              <a:t>sahel</a:t>
            </a:r>
            <a:r>
              <a:rPr lang="cs-CZ" sz="1300" dirty="0" smtClean="0">
                <a:hlinkClick r:id="rId2"/>
              </a:rPr>
              <a:t>%20&amp;vymazat=ano</a:t>
            </a:r>
            <a:endParaRPr lang="cs-CZ" sz="1300" dirty="0" smtClean="0"/>
          </a:p>
          <a:p>
            <a:endParaRPr lang="cs-CZ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Obr1_ Daniel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Dalet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[2011-09-19]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_dostupné na www: </a:t>
            </a:r>
            <a:r>
              <a:rPr lang="cs-CZ" sz="1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http://dmaps.com/carte.php?num_car=737&amp;lang=en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Obr2_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Wikigab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_volné dílo_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[2011-09-19]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_dostupné na www: </a:t>
            </a:r>
            <a:r>
              <a:rPr lang="cs-CZ" sz="1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http://upload.wikimedia.org/wikipedia/commons/f/f4/Desert_dunes.jpg?uselang=cs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Obr3_volné dílo_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[2011-09-19]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_dostupné na www: </a:t>
            </a:r>
            <a:r>
              <a:rPr lang="cs-CZ" sz="12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http://upload.wikimedia.org/wikipedia/commons/8/8a/Desert_Pavement.JPG?uselang=cs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Obr4_</a:t>
            </a:r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 R. Trnková, J+R Grodzovi, V.Z.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afrikaonline.cz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view.php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?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cisloclanku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=2010081201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Obr5_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Pier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Luigi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Bertola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[2011-09-19]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na www:  </a:t>
            </a:r>
            <a:r>
              <a:rPr lang="cs-CZ" sz="12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http://upload.wikimedia.org/wikipedia/commons/1/1b/Sudan_desert.jpg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Obr6_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gbaku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[2011-09-19]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na www: </a:t>
            </a:r>
            <a:r>
              <a:rPr lang="cs-CZ" sz="12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http://upload.wikimedia.org/wikipedia/commons/8/8b/Wadi_Melhah.jpg?uselang=cs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Obr7_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Talgin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[2011-09-19]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na www: </a:t>
            </a:r>
            <a:r>
              <a:rPr lang="cs-CZ" sz="12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http://upload.wikimedia.org/wikipedia/commons/9/98/Chad_lake.jpg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Obr8_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Rainer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Halverscheid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_dostupné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http://www.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derwesten.de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staedte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schalksmuehle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Mutige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Frauen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aus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-Mali-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klaeren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auf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-id5059388.html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Obr9_US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Air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Force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_dostupné jako volné dílo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http://commons.wikimedia.org/wiki/File:Karadje_Niger_2006.jpg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Obr10_Petr Adam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Dohnálek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Attribution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Share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Alike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3.0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Czech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Republic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http://commons.wikimedia.org/wiki/File:Burj_Al-Fateh_Hotel_%28Khartoum%29_001.jpg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Obr11_Petr Adam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Dohnálek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Attribution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Share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Alike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3.0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Czech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Republic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http://commons.wikimedia.org/wiki/File:Coptic_cathedral_%28Khartoum%29_001.jpg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Obr12_Petr Adam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Dohnálek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Attribution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Share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Alike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3.0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Czech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Republic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http://commons.wikimedia.org/wiki/File:Farouq_mosque_%28Khartoum%29_001.jpg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Obr13_Petr Adam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Dohnálek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Attribution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Share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Alike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3.0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Czech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Republic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http://commons.wikimedia.org/wiki/File:St._Matthew%27s_Catholic_Cathedral_%28Khartoum%29_001.jpg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Obr14_Petr Adam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Dohnálek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Attribution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Share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Alike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3.0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Czech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Republic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http://commons.wikimedia.org/wiki/File:Tuti_Island_%28Khartoum,_Sudan%29_004.jpg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Obr15_“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Scuba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Beer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“_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http://cs.wikipedia.org/wiki/Soubor:Sudan_Khartoum_View_with_Traffic_2003.jpg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Obr16_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_dostupné jako volné dílo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http://cs.wikipedia.org/wiki/Soubor:Map_Sudan_Khartoum.png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Obr17_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pethan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http://cs.wikipedia.org/wiki/Soubor:Sorghum_bicolor03.jpg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Obr18_Kurt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Stüber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http://cs.wikipedia.org/wiki/Soubor:Panicum_miliaceum1.jpg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Obr19_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Bertramz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http://commons.wikimedia.org/wiki/File:Cattle_Wau_Sudan.jpg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Obr20_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[2011-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_dostupné jako volně šiřitelné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1"/>
              </a:rPr>
              <a:t>http://commons.wikimedia.org/wiki/File:Lange_diercke_sachsen_afrika_ehemalige_schutzgebiete_kamerun.jpg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142984"/>
            <a:ext cx="7158062" cy="3643338"/>
          </a:xfrm>
        </p:spPr>
        <p:txBody>
          <a:bodyPr>
            <a:noAutofit/>
          </a:bodyPr>
          <a:lstStyle/>
          <a:p>
            <a:r>
              <a:rPr lang="cs-CZ" sz="96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Sahel</a:t>
            </a:r>
            <a:endParaRPr lang="cs-CZ" sz="9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142984"/>
            <a:ext cx="7158062" cy="642942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Zopakujte si: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42976" y="2500306"/>
            <a:ext cx="6858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Koryto občasné řeky se nazývá:</a:t>
            </a:r>
          </a:p>
          <a:p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oáza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vádí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nomád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r2_afrika_se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14422"/>
            <a:ext cx="4935307" cy="532103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28596" y="357166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Státy a hlavní města</a:t>
            </a:r>
            <a:endParaRPr lang="cs-CZ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643570" y="1214422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 rot="18062627">
            <a:off x="142844" y="1928802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Západní Sahara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 rot="18664609">
            <a:off x="456510" y="2277922"/>
            <a:ext cx="862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Mauritánie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357290" y="2500306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Mali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071670" y="2571744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Niger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 rot="2841344">
            <a:off x="1277802" y="3063505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Burkina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714612" y="2714620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Čad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500430" y="2571744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Súdán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 rot="19889305">
            <a:off x="4315595" y="2628203"/>
            <a:ext cx="606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Eritrea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500562" y="2928934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Džibutsko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857884" y="1214422"/>
            <a:ext cx="27146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Západní Sahara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Mauritánie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Mali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Niger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Čad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Súdán –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Chartúm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Jižní Súdán</a:t>
            </a:r>
          </a:p>
          <a:p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Vznikl na základě referenda </a:t>
            </a:r>
          </a:p>
          <a:p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9. 7. 2011 (8. 7. SELČ), je to federace, hl. město </a:t>
            </a:r>
            <a:r>
              <a:rPr lang="cs-CZ" sz="1400" i="1" dirty="0" err="1" smtClean="0">
                <a:latin typeface="Times New Roman" pitchFamily="18" charset="0"/>
                <a:cs typeface="Times New Roman" pitchFamily="18" charset="0"/>
              </a:rPr>
              <a:t>Džuba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 (chystá se změna)</a:t>
            </a:r>
          </a:p>
          <a:p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Burkina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Burkina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Faso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„Země spravedlivých“, do roku 1984 Horní Volta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Eritrea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Džibutsko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071802" y="3286124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Jižní Súdán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4757742" cy="3071834"/>
          </a:xfrm>
        </p:spPr>
        <p:txBody>
          <a:bodyPr anchor="t">
            <a:normAutofit/>
          </a:bodyPr>
          <a:lstStyle/>
          <a:p>
            <a:pPr algn="l"/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POVRCH</a:t>
            </a:r>
            <a:r>
              <a:rPr lang="cs-CZ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převažují pouště</a:t>
            </a:r>
            <a:r>
              <a:rPr lang="cs-CZ" sz="36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sz="3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sz="3600" b="1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cs-CZ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náhorní plošiny</a:t>
            </a:r>
            <a:r>
              <a:rPr lang="cs-CZ" sz="3600" dirty="0" smtClean="0"/>
              <a:t/>
            </a:r>
            <a:br>
              <a:rPr lang="cs-CZ" sz="3600" dirty="0" smtClean="0"/>
            </a:br>
            <a:endParaRPr lang="cs-CZ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285720" y="4286256"/>
            <a:ext cx="2820602" cy="2348701"/>
            <a:chOff x="785786" y="3214686"/>
            <a:chExt cx="2820602" cy="2348701"/>
          </a:xfrm>
        </p:grpSpPr>
        <p:pic>
          <p:nvPicPr>
            <p:cNvPr id="8" name="Obrázek 7" descr="obr5_nížina_egyp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786" y="3214686"/>
              <a:ext cx="2820602" cy="2115452"/>
            </a:xfrm>
            <a:prstGeom prst="rect">
              <a:avLst/>
            </a:prstGeom>
          </p:spPr>
        </p:pic>
        <p:sp>
          <p:nvSpPr>
            <p:cNvPr id="9" name="TextovéPole 8"/>
            <p:cNvSpPr txBox="1"/>
            <p:nvPr/>
          </p:nvSpPr>
          <p:spPr>
            <a:xfrm>
              <a:off x="785786" y="5286388"/>
              <a:ext cx="1500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Obr.2 - duny</a:t>
              </a:r>
              <a:endParaRPr lang="cs-CZ" sz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6143636" y="285728"/>
            <a:ext cx="2857520" cy="2277263"/>
            <a:chOff x="6143636" y="285728"/>
            <a:chExt cx="2857520" cy="2277263"/>
          </a:xfrm>
        </p:grpSpPr>
        <p:pic>
          <p:nvPicPr>
            <p:cNvPr id="3" name="Obrázek 2" descr="obr3_ Atlas mountain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1414" y="285728"/>
              <a:ext cx="2703841" cy="2027881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6143636" y="2285992"/>
              <a:ext cx="28575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Obr.3 – poušť v Maroku</a:t>
              </a:r>
              <a:endParaRPr lang="cs-CZ" sz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3143240" y="2391231"/>
            <a:ext cx="2738430" cy="2100586"/>
            <a:chOff x="3143240" y="2391231"/>
            <a:chExt cx="2738430" cy="2100586"/>
          </a:xfrm>
        </p:grpSpPr>
        <p:pic>
          <p:nvPicPr>
            <p:cNvPr id="6" name="Obrázek 5" descr="obr4_poušť_Liby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43240" y="2391231"/>
              <a:ext cx="2738430" cy="1807363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3143240" y="4214818"/>
              <a:ext cx="2143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Obr.4 – náhorní plošina </a:t>
              </a:r>
              <a:endParaRPr lang="cs-CZ" sz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5715008" y="4018362"/>
            <a:ext cx="3309929" cy="2688033"/>
            <a:chOff x="5715008" y="4018362"/>
            <a:chExt cx="3309929" cy="2688033"/>
          </a:xfrm>
        </p:grpSpPr>
        <p:pic>
          <p:nvPicPr>
            <p:cNvPr id="15" name="Obrázek 14" descr="obr5_Sudan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5008" y="4018362"/>
              <a:ext cx="3309929" cy="2482447"/>
            </a:xfrm>
            <a:prstGeom prst="rect">
              <a:avLst/>
            </a:prstGeom>
          </p:spPr>
        </p:pic>
        <p:sp>
          <p:nvSpPr>
            <p:cNvPr id="16" name="TextovéPole 15"/>
            <p:cNvSpPr txBox="1"/>
            <p:nvPr/>
          </p:nvSpPr>
          <p:spPr>
            <a:xfrm>
              <a:off x="5715008" y="6429396"/>
              <a:ext cx="28575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Obr.5 - Súdán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925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925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92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92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925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925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192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92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925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925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192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92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114300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PODNEBÍ</a:t>
            </a:r>
            <a:endParaRPr lang="cs-CZ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2143116"/>
            <a:ext cx="7215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střídání období dešťů a sucha</a:t>
            </a:r>
          </a:p>
          <a:p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dlouhotrvající sucha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28604"/>
            <a:ext cx="1428760" cy="1503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14300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VODSTVO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2910" y="1357298"/>
            <a:ext cx="77867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občasné řeky (vádí)</a:t>
            </a:r>
          </a:p>
          <a:p>
            <a:r>
              <a:rPr lang="cs-CZ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Čadské jezero</a:t>
            </a:r>
          </a:p>
          <a:p>
            <a:pPr>
              <a:buFontTx/>
              <a:buChar char="-"/>
            </a:pPr>
            <a:r>
              <a:rPr lang="cs-CZ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Šari</a:t>
            </a:r>
            <a:r>
              <a:rPr lang="cs-CZ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Logone</a:t>
            </a:r>
            <a:r>
              <a:rPr lang="cs-CZ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(řeky, oblasti mezi nimi se  </a:t>
            </a:r>
          </a:p>
          <a:p>
            <a:r>
              <a:rPr lang="cs-CZ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říká africká Mezopotámie)</a:t>
            </a:r>
          </a:p>
          <a:p>
            <a:endParaRPr lang="cs-CZ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500034" y="3714752"/>
            <a:ext cx="3786213" cy="2920205"/>
            <a:chOff x="647032" y="3786190"/>
            <a:chExt cx="3567778" cy="2703100"/>
          </a:xfrm>
        </p:grpSpPr>
        <p:pic>
          <p:nvPicPr>
            <p:cNvPr id="4" name="Obrázek 3" descr="obr6_nil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4348" y="3786190"/>
              <a:ext cx="3500462" cy="2441551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647032" y="6232885"/>
              <a:ext cx="1009749" cy="256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6 -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Šari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4572000" y="3714751"/>
            <a:ext cx="3623498" cy="2920206"/>
            <a:chOff x="4572000" y="3714751"/>
            <a:chExt cx="3623498" cy="2920206"/>
          </a:xfrm>
        </p:grpSpPr>
        <p:pic>
          <p:nvPicPr>
            <p:cNvPr id="6" name="Obrázek 5" descr="obr7_peace_bridg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1852" y="3714751"/>
              <a:ext cx="3503646" cy="2633001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4572000" y="6357958"/>
              <a:ext cx="30003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7 Čadské jezero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OBYVATELSTVO</a:t>
            </a:r>
            <a:endParaRPr lang="cs-CZ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2910" y="1285860"/>
            <a:ext cx="78581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negroidní 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muslimů je kolem poloviny, což způsobuje četné náboženské  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problémy, 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tradiční africké jazyky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hustota zalidnění je vzhledem k velké ploše států také nízká  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15% (26 </a:t>
            </a:r>
            <a:r>
              <a:rPr lang="cs-CZ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obyv</a:t>
            </a: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./ km</a:t>
            </a:r>
            <a:r>
              <a:rPr lang="cs-CZ" sz="24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24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velmi mladé obyvatelstvo, 44,2% tvoří obyvatelstvo mladší  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15 let.</a:t>
            </a:r>
          </a:p>
          <a:p>
            <a:endParaRPr lang="cs-CZ" dirty="0"/>
          </a:p>
        </p:txBody>
      </p:sp>
      <p:pic>
        <p:nvPicPr>
          <p:cNvPr id="4" name="Obrázek 3" descr="obr8_berbeř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9132"/>
            <a:ext cx="4590859" cy="1785950"/>
          </a:xfrm>
          <a:prstGeom prst="rect">
            <a:avLst/>
          </a:prstGeom>
        </p:spPr>
      </p:pic>
      <p:pic>
        <p:nvPicPr>
          <p:cNvPr id="5" name="Obrázek 4" descr="obr9_tuare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030" y="4071942"/>
            <a:ext cx="3048021" cy="228601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42976" y="6215082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8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72066" y="6286520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9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SÍDLA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Skupina 25"/>
          <p:cNvGrpSpPr/>
          <p:nvPr/>
        </p:nvGrpSpPr>
        <p:grpSpPr>
          <a:xfrm>
            <a:off x="500034" y="2428868"/>
            <a:ext cx="2594321" cy="2122127"/>
            <a:chOff x="500034" y="2155376"/>
            <a:chExt cx="2594321" cy="2122127"/>
          </a:xfrm>
        </p:grpSpPr>
        <p:pic>
          <p:nvPicPr>
            <p:cNvPr id="3" name="Obrázek 2" descr="obr10_ribat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8918" y="2155376"/>
              <a:ext cx="2545437" cy="1909078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500034" y="4000504"/>
              <a:ext cx="14287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10 - hotel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0" y="4286070"/>
            <a:ext cx="5357818" cy="2604991"/>
            <a:chOff x="3071802" y="2000240"/>
            <a:chExt cx="5357818" cy="2604991"/>
          </a:xfrm>
        </p:grpSpPr>
        <p:grpSp>
          <p:nvGrpSpPr>
            <p:cNvPr id="29" name="Skupina 28"/>
            <p:cNvGrpSpPr/>
            <p:nvPr/>
          </p:nvGrpSpPr>
          <p:grpSpPr>
            <a:xfrm>
              <a:off x="5715008" y="2000240"/>
              <a:ext cx="2714612" cy="2563015"/>
              <a:chOff x="6072198" y="2143116"/>
              <a:chExt cx="2714612" cy="2563015"/>
            </a:xfrm>
          </p:grpSpPr>
          <p:pic>
            <p:nvPicPr>
              <p:cNvPr id="7" name="Obrázek 6" descr="obr11_alžir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19885" y="2511802"/>
                <a:ext cx="1562145" cy="1990904"/>
              </a:xfrm>
              <a:prstGeom prst="rect">
                <a:avLst/>
              </a:prstGeom>
            </p:spPr>
          </p:pic>
          <p:sp>
            <p:nvSpPr>
              <p:cNvPr id="8" name="TextovéPole 7"/>
              <p:cNvSpPr txBox="1"/>
              <p:nvPr/>
            </p:nvSpPr>
            <p:spPr>
              <a:xfrm>
                <a:off x="6643702" y="4429132"/>
                <a:ext cx="21431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 smtClean="0">
                    <a:latin typeface="Times New Roman" pitchFamily="18" charset="0"/>
                    <a:cs typeface="Times New Roman" pitchFamily="18" charset="0"/>
                  </a:rPr>
                  <a:t>Obr. 11 – pravoslavná katedrála</a:t>
                </a:r>
                <a:endParaRPr lang="cs-CZ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ovéPole 8"/>
              <p:cNvSpPr txBox="1"/>
              <p:nvPr/>
            </p:nvSpPr>
            <p:spPr>
              <a:xfrm>
                <a:off x="6072198" y="2143116"/>
                <a:ext cx="805967" cy="349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cs-CZ" sz="16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0" name="Skupina 29"/>
            <p:cNvGrpSpPr/>
            <p:nvPr/>
          </p:nvGrpSpPr>
          <p:grpSpPr>
            <a:xfrm>
              <a:off x="4214810" y="2357430"/>
              <a:ext cx="2161000" cy="2134387"/>
              <a:chOff x="500034" y="4286256"/>
              <a:chExt cx="2161000" cy="2134387"/>
            </a:xfrm>
          </p:grpSpPr>
          <p:pic>
            <p:nvPicPr>
              <p:cNvPr id="11" name="Obrázek 10" descr="obr12_tunis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4414" y="4286256"/>
                <a:ext cx="1446620" cy="1928827"/>
              </a:xfrm>
              <a:prstGeom prst="rect">
                <a:avLst/>
              </a:prstGeom>
            </p:spPr>
          </p:pic>
          <p:sp>
            <p:nvSpPr>
              <p:cNvPr id="12" name="TextovéPole 11"/>
              <p:cNvSpPr txBox="1"/>
              <p:nvPr/>
            </p:nvSpPr>
            <p:spPr>
              <a:xfrm>
                <a:off x="500034" y="4366423"/>
                <a:ext cx="9286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cs-CZ" sz="16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1142976" y="6143644"/>
                <a:ext cx="14287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 smtClean="0">
                    <a:latin typeface="Times New Roman" pitchFamily="18" charset="0"/>
                    <a:cs typeface="Times New Roman" pitchFamily="18" charset="0"/>
                  </a:rPr>
                  <a:t>Obr. 12 - mešita</a:t>
                </a:r>
                <a:endParaRPr lang="cs-CZ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8" name="Skupina 27"/>
            <p:cNvGrpSpPr/>
            <p:nvPr/>
          </p:nvGrpSpPr>
          <p:grpSpPr>
            <a:xfrm>
              <a:off x="3071802" y="2071678"/>
              <a:ext cx="1857356" cy="2533553"/>
              <a:chOff x="3643306" y="2214554"/>
              <a:chExt cx="1857356" cy="2533553"/>
            </a:xfrm>
          </p:grpSpPr>
          <p:pic>
            <p:nvPicPr>
              <p:cNvPr id="15" name="Obrázek 14" descr="obr13_tripolis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12411" y="2500306"/>
                <a:ext cx="1385887" cy="1847850"/>
              </a:xfrm>
              <a:prstGeom prst="rect">
                <a:avLst/>
              </a:prstGeom>
            </p:spPr>
          </p:pic>
          <p:sp>
            <p:nvSpPr>
              <p:cNvPr id="16" name="TextovéPole 15"/>
              <p:cNvSpPr txBox="1"/>
              <p:nvPr/>
            </p:nvSpPr>
            <p:spPr>
              <a:xfrm>
                <a:off x="4000464" y="4286442"/>
                <a:ext cx="15001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 smtClean="0">
                    <a:latin typeface="Times New Roman" pitchFamily="18" charset="0"/>
                    <a:cs typeface="Times New Roman" pitchFamily="18" charset="0"/>
                  </a:rPr>
                  <a:t>Obr. 13 – kostel sv. Matouše</a:t>
                </a:r>
                <a:endParaRPr lang="cs-CZ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3643306" y="2214554"/>
                <a:ext cx="14287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cs-CZ" sz="16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" name="Skupina 26"/>
          <p:cNvGrpSpPr/>
          <p:nvPr/>
        </p:nvGrpSpPr>
        <p:grpSpPr>
          <a:xfrm>
            <a:off x="6286512" y="4357694"/>
            <a:ext cx="2473325" cy="2348701"/>
            <a:chOff x="3286116" y="4143380"/>
            <a:chExt cx="2473325" cy="2348701"/>
          </a:xfrm>
        </p:grpSpPr>
        <p:pic>
          <p:nvPicPr>
            <p:cNvPr id="19" name="Obrázek 18" descr="obr14_kahira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2641" y="4500570"/>
              <a:ext cx="2336800" cy="1752600"/>
            </a:xfrm>
            <a:prstGeom prst="rect">
              <a:avLst/>
            </a:prstGeom>
          </p:spPr>
        </p:pic>
        <p:sp>
          <p:nvSpPr>
            <p:cNvPr id="20" name="TextovéPole 19"/>
            <p:cNvSpPr txBox="1"/>
            <p:nvPr/>
          </p:nvSpPr>
          <p:spPr>
            <a:xfrm>
              <a:off x="3357554" y="6215082"/>
              <a:ext cx="1785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14 – ostrov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Tuti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3286116" y="4143380"/>
              <a:ext cx="10001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ovéPole 22"/>
          <p:cNvSpPr txBox="1"/>
          <p:nvPr/>
        </p:nvSpPr>
        <p:spPr>
          <a:xfrm>
            <a:off x="500034" y="1142984"/>
            <a:ext cx="733886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Chartúm – místo soutoku Modrého a Bílého Nilu,</a:t>
            </a:r>
          </a:p>
          <a:p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dál pokračuje jako Nil</a:t>
            </a:r>
          </a:p>
          <a:p>
            <a:endParaRPr lang="cs-CZ" dirty="0"/>
          </a:p>
        </p:txBody>
      </p:sp>
      <p:grpSp>
        <p:nvGrpSpPr>
          <p:cNvPr id="35" name="Skupina 34"/>
          <p:cNvGrpSpPr/>
          <p:nvPr/>
        </p:nvGrpSpPr>
        <p:grpSpPr>
          <a:xfrm>
            <a:off x="6715140" y="1857364"/>
            <a:ext cx="2000246" cy="2811132"/>
            <a:chOff x="6286512" y="2500306"/>
            <a:chExt cx="2214560" cy="3090621"/>
          </a:xfrm>
        </p:grpSpPr>
        <p:pic>
          <p:nvPicPr>
            <p:cNvPr id="33" name="Obrázek 32" descr="obr15_dopravaChartum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57950" y="2500306"/>
              <a:ext cx="2143122" cy="2857496"/>
            </a:xfrm>
            <a:prstGeom prst="rect">
              <a:avLst/>
            </a:prstGeom>
          </p:spPr>
        </p:pic>
        <p:sp>
          <p:nvSpPr>
            <p:cNvPr id="34" name="TextovéPole 33"/>
            <p:cNvSpPr txBox="1"/>
            <p:nvPr/>
          </p:nvSpPr>
          <p:spPr>
            <a:xfrm>
              <a:off x="6286512" y="5286388"/>
              <a:ext cx="1819119" cy="304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15 - doprava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3643306" y="2071678"/>
            <a:ext cx="2485658" cy="2737826"/>
            <a:chOff x="3643306" y="2071678"/>
            <a:chExt cx="2485658" cy="2737826"/>
          </a:xfrm>
        </p:grpSpPr>
        <p:pic>
          <p:nvPicPr>
            <p:cNvPr id="36" name="Obrázek 35" descr="obr16_mapkaChartum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43306" y="2071678"/>
              <a:ext cx="2485658" cy="2737826"/>
            </a:xfrm>
            <a:prstGeom prst="rect">
              <a:avLst/>
            </a:prstGeom>
          </p:spPr>
        </p:pic>
        <p:sp>
          <p:nvSpPr>
            <p:cNvPr id="37" name="TextovéPole 36"/>
            <p:cNvSpPr txBox="1"/>
            <p:nvPr/>
          </p:nvSpPr>
          <p:spPr>
            <a:xfrm>
              <a:off x="3643306" y="4500570"/>
              <a:ext cx="6458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16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2869</TotalTime>
  <Words>940</Words>
  <Application>Microsoft Office PowerPoint</Application>
  <PresentationFormat>Předvádění na obrazovce (4:3)</PresentationFormat>
  <Paragraphs>138</Paragraphs>
  <Slides>13</Slides>
  <Notes>0</Notes>
  <HiddenSlides>2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Motiv sady Office</vt:lpstr>
      <vt:lpstr>Aspekt</vt:lpstr>
      <vt:lpstr>Snímek 1</vt:lpstr>
      <vt:lpstr>Sahel</vt:lpstr>
      <vt:lpstr>Zopakujte si:</vt:lpstr>
      <vt:lpstr>Snímek 4</vt:lpstr>
      <vt:lpstr>POVRCH  - převažují pouště - náhorní plošiny </vt:lpstr>
      <vt:lpstr>PODNEBÍ</vt:lpstr>
      <vt:lpstr>VODSTVO</vt:lpstr>
      <vt:lpstr>OBYVATELSTVO</vt:lpstr>
      <vt:lpstr>SÍDLA</vt:lpstr>
      <vt:lpstr>ZEMĚDĚLSTVÍ</vt:lpstr>
      <vt:lpstr>UKAŽ NA MAPĚ</vt:lpstr>
      <vt:lpstr>OTÁZKY K OPAKOVÁNÍ</vt:lpstr>
      <vt:lpstr>POUŽITÉ ZDROJE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Pobřeží Středozemního moře</dc:title>
  <dc:creator>pavlja</dc:creator>
  <cp:lastModifiedBy>pavlja</cp:lastModifiedBy>
  <cp:revision>169</cp:revision>
  <dcterms:created xsi:type="dcterms:W3CDTF">2011-09-10T14:06:04Z</dcterms:created>
  <dcterms:modified xsi:type="dcterms:W3CDTF">2011-11-06T18:57:32Z</dcterms:modified>
</cp:coreProperties>
</file>