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8" r:id="rId4"/>
    <p:sldMasterId id="2147483770" r:id="rId5"/>
  </p:sldMasterIdLst>
  <p:sldIdLst>
    <p:sldId id="277" r:id="rId6"/>
    <p:sldId id="257" r:id="rId7"/>
    <p:sldId id="258" r:id="rId8"/>
    <p:sldId id="284" r:id="rId9"/>
    <p:sldId id="288" r:id="rId10"/>
    <p:sldId id="285" r:id="rId11"/>
    <p:sldId id="286" r:id="rId12"/>
    <p:sldId id="289" r:id="rId13"/>
    <p:sldId id="287" r:id="rId14"/>
    <p:sldId id="290" r:id="rId15"/>
    <p:sldId id="291" r:id="rId16"/>
    <p:sldId id="26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3.3.2013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3.3.2013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3.3.2013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3.3.2013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3.3.2013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3.3.2013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3.3.2013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3.3.2013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3.3.2013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3.3.2013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3.3.2013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3.3.2013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3.3.2013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únor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2012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8.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Evropa –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obyvatelstvo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obyvatelstvu</a:t>
            </a:r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             Evropy.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3_nabozenstv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013" y="0"/>
            <a:ext cx="8437975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0"/>
            <a:ext cx="1417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3 - náboženství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Které faktory mají vliv na rozmístění obyvatelstva Evropy?</a:t>
            </a:r>
          </a:p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Co je to přirozený přírůstek obyvatel a na jaké úrovni je v Evropě?</a:t>
            </a:r>
          </a:p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Charakterizuj strukturu obyvatelstva Evropy podle pohlaví, rasy, jazyka, národnosti, náboženství a zaměstnanosti.</a:t>
            </a:r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/>
              <a:t>http://www.</a:t>
            </a:r>
            <a:r>
              <a:rPr lang="cs-CZ" sz="2400" dirty="0" err="1" smtClean="0"/>
              <a:t>zcsol.cz</a:t>
            </a:r>
            <a:r>
              <a:rPr lang="cs-CZ" sz="2400" dirty="0" smtClean="0"/>
              <a:t>/zaklad/testy/</a:t>
            </a:r>
            <a:r>
              <a:rPr lang="cs-CZ" sz="2400" dirty="0" err="1" smtClean="0"/>
              <a:t>form.php</a:t>
            </a:r>
            <a:r>
              <a:rPr lang="cs-CZ" sz="2400" dirty="0" smtClean="0"/>
              <a:t>?&amp;</a:t>
            </a:r>
            <a:r>
              <a:rPr lang="cs-CZ" sz="2400" dirty="0" err="1" smtClean="0"/>
              <a:t>jmeno</a:t>
            </a:r>
            <a:r>
              <a:rPr lang="cs-CZ" sz="2400" dirty="0" smtClean="0"/>
              <a:t>_testu=../../zaklad/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_testu/z7_16_</a:t>
            </a:r>
            <a:r>
              <a:rPr lang="cs-CZ" sz="2400" dirty="0" err="1" smtClean="0"/>
              <a:t>stredni</a:t>
            </a:r>
            <a:r>
              <a:rPr lang="cs-CZ" sz="2400" dirty="0" smtClean="0"/>
              <a:t>_</a:t>
            </a:r>
            <a:r>
              <a:rPr lang="cs-CZ" sz="2400" dirty="0" err="1" smtClean="0"/>
              <a:t>vychod.txt</a:t>
            </a:r>
            <a:r>
              <a:rPr lang="cs-CZ" sz="2400" dirty="0" smtClean="0"/>
              <a:t>&amp;</a:t>
            </a:r>
            <a:r>
              <a:rPr lang="cs-CZ" sz="2400" dirty="0" err="1" smtClean="0"/>
              <a:t>img</a:t>
            </a:r>
            <a:r>
              <a:rPr lang="cs-CZ" sz="2400" dirty="0" smtClean="0"/>
              <a:t>_</a:t>
            </a:r>
            <a:r>
              <a:rPr lang="cs-CZ" sz="2400" dirty="0" err="1" smtClean="0"/>
              <a:t>adr</a:t>
            </a:r>
            <a:r>
              <a:rPr lang="cs-CZ" sz="2400" dirty="0" smtClean="0"/>
              <a:t>=../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_testu/z7_16_</a:t>
            </a:r>
            <a:r>
              <a:rPr lang="cs-CZ" sz="2400" dirty="0" err="1" smtClean="0"/>
              <a:t>stredni</a:t>
            </a:r>
            <a:r>
              <a:rPr lang="cs-CZ" sz="2400" dirty="0" smtClean="0"/>
              <a:t>_</a:t>
            </a:r>
            <a:r>
              <a:rPr lang="cs-CZ" sz="2400" dirty="0" err="1" smtClean="0"/>
              <a:t>vychod</a:t>
            </a:r>
            <a:r>
              <a:rPr lang="cs-CZ" sz="2400" dirty="0" smtClean="0"/>
              <a:t>&amp;vymazat=ano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30000"/>
                <a:satMod val="120000"/>
              </a:schemeClr>
              <a:schemeClr val="bg2">
                <a:tint val="70000"/>
                <a:satMod val="250000"/>
              </a:schemeClr>
            </a:duotone>
            <a:lum/>
          </a:blip>
          <a:srcRect/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920750"/>
          </a:xfrm>
        </p:spPr>
        <p:txBody>
          <a:bodyPr/>
          <a:lstStyle/>
          <a:p>
            <a:pPr algn="l"/>
            <a:r>
              <a:rPr lang="cs-CZ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196752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Threedots (Daniel Ullrich)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pod licencí Creative Commons na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www 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http://commons.wikimedia.org/wiki/File:Ruhr_area-map.png</a:t>
            </a:r>
            <a:endParaRPr lang="cs-CZ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Spiridon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MANOLIU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commons.wikimedia.org/wiki/File:Rectified_Languages_of_Europe_map.png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3 -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Jose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http://commons.wikimedia.org/wiki/File:Europe_religion_map_en.png</a:t>
            </a:r>
            <a:endParaRPr lang="es-ES" sz="1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79512" y="476672"/>
            <a:ext cx="8712968" cy="4680520"/>
          </a:xfrm>
        </p:spPr>
        <p:txBody>
          <a:bodyPr>
            <a:noAutofit/>
          </a:bodyPr>
          <a:lstStyle/>
          <a:p>
            <a:pPr algn="ctr"/>
            <a:r>
              <a:rPr lang="cs-CZ" sz="8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Evropa</a:t>
            </a:r>
            <a:br>
              <a:rPr lang="cs-CZ" sz="8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8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cs-CZ" sz="8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8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obyvatelstvo</a:t>
            </a:r>
            <a:endParaRPr lang="cs-CZ" sz="8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476672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Zopakujte si:</a:t>
            </a:r>
          </a:p>
          <a:p>
            <a:endParaRPr lang="cs-CZ" sz="4800" smtClean="0">
              <a:solidFill>
                <a:srgbClr val="F3A447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Čeština patří mezi jazyky</a:t>
            </a:r>
            <a:endParaRPr lang="cs-CZ" sz="4800" smtClean="0">
              <a:solidFill>
                <a:srgbClr val="F3A447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914400" indent="-914400">
              <a:buAutoNum type="alphaLcParenR"/>
            </a:pPr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germánské</a:t>
            </a:r>
            <a:endParaRPr lang="cs-CZ" sz="4800" smtClean="0">
              <a:solidFill>
                <a:srgbClr val="F3A447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914400" indent="-914400">
              <a:buAutoNum type="alphaLcParenR"/>
            </a:pPr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slovanské</a:t>
            </a:r>
            <a:endParaRPr lang="cs-CZ" sz="4800" smtClean="0">
              <a:solidFill>
                <a:srgbClr val="F3A447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914400" indent="-914400">
              <a:buAutoNum type="alphaLcParenR"/>
            </a:pPr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románské</a:t>
            </a:r>
            <a:endParaRPr lang="cs-CZ" sz="4800" smtClean="0">
              <a:solidFill>
                <a:srgbClr val="F3A447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332656"/>
            <a:ext cx="33121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2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Osídlení</a:t>
            </a:r>
            <a:endParaRPr lang="cs-CZ" sz="5400" b="1" cap="none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772816"/>
            <a:ext cx="83385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nejhustěji osídlený světadíl</a:t>
            </a:r>
          </a:p>
          <a:p>
            <a:endParaRPr lang="cs-CZ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i="1" smtClean="0">
                <a:latin typeface="Times New Roman" pitchFamily="18" charset="0"/>
                <a:cs typeface="Times New Roman" pitchFamily="18" charset="0"/>
              </a:rPr>
              <a:t>Najdi v atlase místa s největší a nejmenší hustotou osídlení. Přemýšlej, proč tomu tak je.</a:t>
            </a:r>
          </a:p>
          <a:p>
            <a:endParaRPr lang="cs-CZ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Velká hustota osídlení: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západní, střední, jižní Evropa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prosperující ekonomika, velká města (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Porúří, Pádská nížina, 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střední 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Anglie)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střediska osídlení a jejich zázemí (Mnichov, Helsinki, Barcelona)</a:t>
            </a:r>
          </a:p>
          <a:p>
            <a:pPr>
              <a:buFontTx/>
              <a:buChar char="-"/>
            </a:pPr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Malá hustota osídlení: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Rusko, severní Evropa, španělské vnitrozemí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nepříznivé životní podmínky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porúří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41782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84368" y="6237312"/>
            <a:ext cx="1081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1 - Porúří</a:t>
            </a:r>
            <a:endParaRPr lang="cs-CZ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476672"/>
            <a:ext cx="8632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Přirozený pohyb obyvatelstva</a:t>
            </a:r>
            <a:endParaRPr lang="cs-CZ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556792"/>
            <a:ext cx="7668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mtClean="0">
                <a:latin typeface="Times New Roman" pitchFamily="18" charset="0"/>
                <a:cs typeface="Times New Roman" pitchFamily="18" charset="0"/>
              </a:rPr>
              <a:t>PŘIROZENÝ PŘÍRŮSTEK </a:t>
            </a: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– od počtu narozených odečteme počet zemřelých</a:t>
            </a:r>
          </a:p>
          <a:p>
            <a:endParaRPr lang="cs-CZ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v Evropě nejmenší ze všech světadílů</a:t>
            </a:r>
          </a:p>
          <a:p>
            <a:pPr>
              <a:buFontTx/>
              <a:buChar char="-"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příčina – malá porodnost</a:t>
            </a:r>
          </a:p>
          <a:p>
            <a:pPr>
              <a:buFontTx/>
              <a:buChar char="-"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vyrovnáván přistěhovalci</a:t>
            </a:r>
            <a:endParaRPr lang="cs-CZ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332656"/>
            <a:ext cx="81310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Struktura obyvatelstva</a:t>
            </a:r>
            <a:endParaRPr lang="cs-CZ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700808"/>
            <a:ext cx="802816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latin typeface="Times New Roman" pitchFamily="18" charset="0"/>
                <a:cs typeface="Times New Roman" pitchFamily="18" charset="0"/>
              </a:rPr>
              <a:t>POHLAVÍ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přibližně vyrovnaný počet mužů a žen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ženy převažují ve vyšších věkových kategoriích (dožívají se vyššího věku)</a:t>
            </a:r>
          </a:p>
          <a:p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smtClean="0">
                <a:latin typeface="Times New Roman" pitchFamily="18" charset="0"/>
                <a:cs typeface="Times New Roman" pitchFamily="18" charset="0"/>
              </a:rPr>
              <a:t>RASA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většina bílá (europoidní)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vyspělé státy =&gt; silnější zastoupení jiných ras</a:t>
            </a:r>
          </a:p>
          <a:p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smtClean="0">
                <a:latin typeface="Times New Roman" pitchFamily="18" charset="0"/>
                <a:cs typeface="Times New Roman" pitchFamily="18" charset="0"/>
              </a:rPr>
              <a:t>JAZYK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většina ze skupiny indoevropských jazyků</a:t>
            </a: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západ – germánské</a:t>
            </a: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jih – románské (kromě řečtiny)</a:t>
            </a: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střední, východní, jihovýchodní Evropa – slovanské a jiné (maďarština – ugrofinské)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2_jazy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036"/>
            <a:ext cx="8372552" cy="684196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6" y="6453336"/>
            <a:ext cx="1729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2 – evropské jazyky</a:t>
            </a:r>
            <a:endParaRPr lang="cs-CZ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332656"/>
            <a:ext cx="81310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Struktura obyvatelstva</a:t>
            </a:r>
            <a:endParaRPr lang="cs-CZ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700808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smtClean="0">
                <a:latin typeface="Times New Roman" pitchFamily="18" charset="0"/>
                <a:cs typeface="Times New Roman" pitchFamily="18" charset="0"/>
              </a:rPr>
              <a:t>NÁRODNOST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většina států jeden národ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vícenárodnostní státy: Švýcarsko (Němci, Francouzi, Italové), Belgie (Vlámové, Valoni)</a:t>
            </a:r>
          </a:p>
          <a:p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smtClean="0">
                <a:latin typeface="Times New Roman" pitchFamily="18" charset="0"/>
                <a:cs typeface="Times New Roman" pitchFamily="18" charset="0"/>
              </a:rPr>
              <a:t>NÁBOŽENSTVÍ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převládá křesťanství</a:t>
            </a:r>
          </a:p>
          <a:p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smtClean="0">
                <a:latin typeface="Times New Roman" pitchFamily="18" charset="0"/>
                <a:cs typeface="Times New Roman" pitchFamily="18" charset="0"/>
              </a:rPr>
              <a:t>ZAMĚSTNANOST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rozdíly: východ – významný podíl zemědělství a průmyslu</a:t>
            </a: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               západ (vyspělejší část) – 2/3 služby</a:t>
            </a: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- nezaměstnanost – přirozený jev tržního hospodářství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rchol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5143</TotalTime>
  <Words>455</Words>
  <Application>Microsoft Office PowerPoint</Application>
  <PresentationFormat>Předvádění na obrazovce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Vrchol</vt:lpstr>
      <vt:lpstr>1_Vrchol</vt:lpstr>
      <vt:lpstr>Aspekt</vt:lpstr>
      <vt:lpstr>1_Jmění</vt:lpstr>
      <vt:lpstr>Motiv sady Office</vt:lpstr>
      <vt:lpstr>Snímek 1</vt:lpstr>
      <vt:lpstr>Evropa - obyvatelstvo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Evropa  přírodní nej… podnebí, vodstvo</dc:title>
  <dc:creator>pavlja</dc:creator>
  <cp:lastModifiedBy>pavlja</cp:lastModifiedBy>
  <cp:revision>243</cp:revision>
  <dcterms:created xsi:type="dcterms:W3CDTF">2012-09-29T08:36:34Z</dcterms:created>
  <dcterms:modified xsi:type="dcterms:W3CDTF">2013-03-03T19:02:21Z</dcterms:modified>
</cp:coreProperties>
</file>