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46" r:id="rId5"/>
    <p:sldMasterId id="2147483758" r:id="rId6"/>
  </p:sldMasterIdLst>
  <p:sldIdLst>
    <p:sldId id="277" r:id="rId7"/>
    <p:sldId id="257" r:id="rId8"/>
    <p:sldId id="258" r:id="rId9"/>
    <p:sldId id="284" r:id="rId10"/>
    <p:sldId id="293" r:id="rId11"/>
    <p:sldId id="285" r:id="rId12"/>
    <p:sldId id="286" r:id="rId13"/>
    <p:sldId id="294" r:id="rId14"/>
    <p:sldId id="287" r:id="rId15"/>
    <p:sldId id="288" r:id="rId16"/>
    <p:sldId id="289" r:id="rId17"/>
    <p:sldId id="290" r:id="rId18"/>
    <p:sldId id="291" r:id="rId19"/>
    <p:sldId id="292" r:id="rId20"/>
    <p:sldId id="266" r:id="rId21"/>
    <p:sldId id="265" r:id="rId22"/>
    <p:sldId id="28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14. 3. 2022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14. 3. 2022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14. 3. 2022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únor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Evropa - hospodářství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 hospodářství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Evropy.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332656"/>
            <a:ext cx="4951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HUTNICTVÍ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1/3 světové výroby oceli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Německo, Ukrajina, Rusko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v místech nalezišť černého uhlí nebo železné rudy</a:t>
            </a:r>
          </a:p>
        </p:txBody>
      </p:sp>
      <p:pic>
        <p:nvPicPr>
          <p:cNvPr id="3" name="Obrázek 2" descr="obr4_ocelarna.jpg"/>
          <p:cNvPicPr>
            <a:picLocks noChangeAspect="1"/>
          </p:cNvPicPr>
          <p:nvPr/>
        </p:nvPicPr>
        <p:blipFill>
          <a:blip r:embed="rId2" cstate="print"/>
          <a:srcRect r="17767"/>
          <a:stretch>
            <a:fillRect/>
          </a:stretch>
        </p:blipFill>
        <p:spPr>
          <a:xfrm>
            <a:off x="5076056" y="1772816"/>
            <a:ext cx="3888432" cy="4825073"/>
          </a:xfrm>
          <a:prstGeom prst="rect">
            <a:avLst/>
          </a:prstGeom>
        </p:spPr>
      </p:pic>
      <p:pic>
        <p:nvPicPr>
          <p:cNvPr id="4" name="Obrázek 3" descr="obr5_ocelarna_ukraj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4873724" cy="36552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12360" y="6453336"/>
            <a:ext cx="117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4- ocelárna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453336"/>
            <a:ext cx="1838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– ocelárna, Ukrajina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70263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STROJÍRENSTVÍ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v oblasti „modrého banánu“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automobilový, elektrotechnický, elektronický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Automobilky –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 40% světového trhu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BMW – Německo (Mnichov)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VW – Německo (Wolfsburg)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Saab – Švédsko – původně letadla a zbraně, od r. 1949 auta, nyní pod GM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Renault – Francie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Seat – Španělsko – patří BMW</a:t>
            </a:r>
          </a:p>
        </p:txBody>
      </p:sp>
      <p:pic>
        <p:nvPicPr>
          <p:cNvPr id="3" name="Obrázek 2" descr="obr6_bm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26260"/>
            <a:ext cx="2520280" cy="2520280"/>
          </a:xfrm>
          <a:prstGeom prst="rect">
            <a:avLst/>
          </a:prstGeom>
        </p:spPr>
      </p:pic>
      <p:pic>
        <p:nvPicPr>
          <p:cNvPr id="4" name="Obrázek 3" descr="obr7_v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21088"/>
            <a:ext cx="2425452" cy="2425452"/>
          </a:xfrm>
          <a:prstGeom prst="rect">
            <a:avLst/>
          </a:prstGeom>
        </p:spPr>
      </p:pic>
      <p:pic>
        <p:nvPicPr>
          <p:cNvPr id="5" name="Obrázek 4" descr="obr8_sa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284984"/>
            <a:ext cx="3810000" cy="857250"/>
          </a:xfrm>
          <a:prstGeom prst="rect">
            <a:avLst/>
          </a:prstGeom>
        </p:spPr>
      </p:pic>
      <p:pic>
        <p:nvPicPr>
          <p:cNvPr id="6" name="Obrázek 5" descr="obr9_renaul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495" y="116633"/>
            <a:ext cx="2376264" cy="2376264"/>
          </a:xfrm>
          <a:prstGeom prst="rect">
            <a:avLst/>
          </a:prstGeom>
        </p:spPr>
      </p:pic>
      <p:pic>
        <p:nvPicPr>
          <p:cNvPr id="7" name="Obrázek 6" descr="obr10_sea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437112"/>
            <a:ext cx="2514600" cy="20002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630932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8388424" y="2492896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9</a:t>
            </a:r>
            <a:endParaRPr lang="cs-CZ" sz="1200"/>
          </a:p>
        </p:txBody>
      </p:sp>
      <p:sp>
        <p:nvSpPr>
          <p:cNvPr id="10" name="TextovéPole 9"/>
          <p:cNvSpPr txBox="1"/>
          <p:nvPr/>
        </p:nvSpPr>
        <p:spPr>
          <a:xfrm>
            <a:off x="8244408" y="414908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</a:t>
            </a:r>
            <a:endParaRPr lang="cs-CZ" sz="1200"/>
          </a:p>
        </p:txBody>
      </p:sp>
      <p:sp>
        <p:nvSpPr>
          <p:cNvPr id="11" name="TextovéPole 10"/>
          <p:cNvSpPr txBox="1"/>
          <p:nvPr/>
        </p:nvSpPr>
        <p:spPr>
          <a:xfrm>
            <a:off x="8172400" y="6453336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</a:t>
            </a:r>
            <a:endParaRPr lang="cs-CZ" sz="1200"/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6453336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21916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Elektrotechnika</a:t>
            </a:r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Itálie (ARDO)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Francie (Thomson)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Nizozemsko (Philips)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Finsko (Nokia)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11_phi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7536" y="332656"/>
            <a:ext cx="4176464" cy="6028197"/>
          </a:xfrm>
          <a:prstGeom prst="rect">
            <a:avLst/>
          </a:prstGeom>
        </p:spPr>
      </p:pic>
      <p:pic>
        <p:nvPicPr>
          <p:cNvPr id="4" name="Obrázek 3" descr="obr12_nok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4890120" cy="366147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08313" y="6237312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0" y="6309320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88934" y="692696"/>
            <a:ext cx="4455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CHEMIE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plasty, vlákna, kaučuk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Německo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rafinerie v přístavech (Rotterdam, Marseille)</a:t>
            </a:r>
          </a:p>
        </p:txBody>
      </p:sp>
      <p:pic>
        <p:nvPicPr>
          <p:cNvPr id="3" name="Obrázek 2" descr="obr13_gu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48880"/>
            <a:ext cx="5004048" cy="3753036"/>
          </a:xfrm>
          <a:prstGeom prst="rect">
            <a:avLst/>
          </a:prstGeom>
        </p:spPr>
      </p:pic>
      <p:pic>
        <p:nvPicPr>
          <p:cNvPr id="4" name="Obrázek 3" descr="obr14_g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4572000" cy="3429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4221088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8473047" y="6021288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 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5765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POTRAVINÁŘSTVÍ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50% procent světové produkce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maso, mléčné výrobky, cukr, víno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FAKTORY ROZMÍSTĚNÍ  - nastuduj v učebnici na str. 43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15_mle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651870" cy="4869160"/>
          </a:xfrm>
          <a:prstGeom prst="rect">
            <a:avLst/>
          </a:prstGeom>
        </p:spPr>
      </p:pic>
      <p:pic>
        <p:nvPicPr>
          <p:cNvPr id="4" name="Obrázek 3" descr="obr16_v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49080"/>
            <a:ext cx="4064000" cy="2286000"/>
          </a:xfrm>
          <a:prstGeom prst="rect">
            <a:avLst/>
          </a:prstGeom>
        </p:spPr>
      </p:pic>
      <p:pic>
        <p:nvPicPr>
          <p:cNvPr id="5" name="Obrázek 4" descr="obr17_cuk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3637171" cy="42210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5733256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17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2915816" y="6453336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16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8388424" y="6381328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15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Popiš rozdíl mezi hospodářstvím západního a východního bloku po 2. světové válce.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Jmenuj charakteristické znaky evropského zemědělství.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Charakterizuj jednotlivé typy evropského zemědělství.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Charakterizuj evropský průmysl.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Stručně popiš jednotlivá odvětví evropského průmyslu.</a:t>
            </a:r>
          </a:p>
          <a:p>
            <a:pPr lvl="0"/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PROCVIČTE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SE V TESTÍKU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zcsol.cz</a:t>
            </a:r>
            <a:r>
              <a:rPr lang="cs-CZ" sz="2000" dirty="0" smtClean="0"/>
              <a:t>/zaklad/testy/</a:t>
            </a:r>
            <a:r>
              <a:rPr lang="cs-CZ" sz="2000" dirty="0" err="1" smtClean="0"/>
              <a:t>form.php</a:t>
            </a:r>
            <a:r>
              <a:rPr lang="cs-CZ" sz="2000" dirty="0" smtClean="0"/>
              <a:t>?&amp;</a:t>
            </a:r>
            <a:r>
              <a:rPr lang="cs-CZ" sz="2000" dirty="0" err="1" smtClean="0"/>
              <a:t>jmeno</a:t>
            </a:r>
            <a:r>
              <a:rPr lang="cs-CZ" sz="2000" dirty="0" smtClean="0"/>
              <a:t>_testu=../../zaklad/</a:t>
            </a:r>
            <a:r>
              <a:rPr lang="cs-CZ" sz="2000" dirty="0" err="1" smtClean="0"/>
              <a:t>stranky</a:t>
            </a:r>
            <a:r>
              <a:rPr lang="cs-CZ" sz="2000" dirty="0" smtClean="0"/>
              <a:t>_</a:t>
            </a:r>
            <a:r>
              <a:rPr lang="cs-CZ" sz="2000" dirty="0" err="1" smtClean="0"/>
              <a:t>predmetu</a:t>
            </a:r>
            <a:r>
              <a:rPr lang="cs-CZ" sz="2000" dirty="0" smtClean="0"/>
              <a:t>/</a:t>
            </a:r>
            <a:r>
              <a:rPr lang="cs-CZ" sz="2000" dirty="0" err="1" smtClean="0"/>
              <a:t>zadani</a:t>
            </a:r>
            <a:r>
              <a:rPr lang="cs-CZ" sz="2000" dirty="0" smtClean="0"/>
              <a:t>_testu/z7_16_</a:t>
            </a:r>
            <a:r>
              <a:rPr lang="cs-CZ" sz="2000" dirty="0" err="1" smtClean="0"/>
              <a:t>stredni</a:t>
            </a:r>
            <a:r>
              <a:rPr lang="cs-CZ" sz="2000" dirty="0" smtClean="0"/>
              <a:t>_</a:t>
            </a:r>
            <a:r>
              <a:rPr lang="cs-CZ" sz="2000" dirty="0" err="1" smtClean="0"/>
              <a:t>vychod.txt</a:t>
            </a:r>
            <a:r>
              <a:rPr lang="cs-CZ" sz="2000" dirty="0" smtClean="0"/>
              <a:t>&amp;</a:t>
            </a:r>
            <a:r>
              <a:rPr lang="cs-CZ" sz="2000" dirty="0" err="1" smtClean="0"/>
              <a:t>img</a:t>
            </a:r>
            <a:r>
              <a:rPr lang="cs-CZ" sz="2000" dirty="0" smtClean="0"/>
              <a:t>_</a:t>
            </a:r>
            <a:r>
              <a:rPr lang="cs-CZ" sz="2000" dirty="0" err="1" smtClean="0"/>
              <a:t>adr</a:t>
            </a:r>
            <a:r>
              <a:rPr lang="cs-CZ" sz="2000" dirty="0" smtClean="0"/>
              <a:t>=../</a:t>
            </a:r>
            <a:r>
              <a:rPr lang="cs-CZ" sz="2000" dirty="0" err="1" smtClean="0"/>
              <a:t>stranky</a:t>
            </a:r>
            <a:r>
              <a:rPr lang="cs-CZ" sz="2000" dirty="0" smtClean="0"/>
              <a:t>_</a:t>
            </a:r>
            <a:r>
              <a:rPr lang="cs-CZ" sz="2000" dirty="0" err="1" smtClean="0"/>
              <a:t>predmetu</a:t>
            </a:r>
            <a:r>
              <a:rPr lang="cs-CZ" sz="2000" dirty="0" smtClean="0"/>
              <a:t>/</a:t>
            </a:r>
            <a:r>
              <a:rPr lang="cs-CZ" sz="2000" dirty="0" err="1" smtClean="0"/>
              <a:t>zadani</a:t>
            </a:r>
            <a:r>
              <a:rPr lang="cs-CZ" sz="2000" dirty="0" smtClean="0"/>
              <a:t>_testu/z7_16_</a:t>
            </a:r>
            <a:r>
              <a:rPr lang="cs-CZ" sz="2000" dirty="0" err="1" smtClean="0"/>
              <a:t>stredni</a:t>
            </a:r>
            <a:r>
              <a:rPr lang="cs-CZ" sz="2000" dirty="0" smtClean="0"/>
              <a:t>_</a:t>
            </a:r>
            <a:r>
              <a:rPr lang="cs-CZ" sz="2000" dirty="0" err="1" smtClean="0"/>
              <a:t>vychod</a:t>
            </a:r>
            <a:r>
              <a:rPr lang="cs-CZ" sz="2000" dirty="0" smtClean="0"/>
              <a:t>&amp;vymazat=ano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Hoshie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http://commons.wikimedia.org/wiki/File:CEMA_members.png?uselang=cs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http://commons.wikimedia.org/wiki/File:CAME.png?uselang=cs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Petr Pakandl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http://commons.wikimedia.org/wiki/File:Olive_trees_on_Thassos.JPG?uselang=cs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Deutsche Fotothek‎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http://commons.wikimedia.org/wiki/File:Fotothek_df_n-08_0000289.jpg?uselang=cs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Olegzima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http://commons.wikimedia.org/wiki/File:Ilyicha_Mariupol.jpg?uselang=cs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BMW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http://commons.wikimedia.org/wiki/File:BMW.svg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kein Urheber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http://commons.wikimedia.org/wiki/File:Volkswagen_logo.svg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Saab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http://commons.wikimedia.org/wiki/File:Saab_wordmark_blue.svg?uselang=cs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Renault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http://commons.wikimedia.org/wiki/File:Renault_2009_logo.svg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SEAT Media Center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http://en.wikipedia.org/wiki/File:SEAT_logo_%282012%29.svg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Philips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http://commons.wikimedia.org/wiki/File:Siege_Philips_Amsterdam.jpg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Jorge Barrios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http://commons.wikimedia.org/wiki/File:Nokia_evolucion_tama%C3%B1o.jpg?uselang=cs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Coruberbenda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Commos na www : http://commons.wikimedia.org/wiki/File:HK_Disneyland_Hotel_Room_Bathtub_Rubbermaid_logo.JPG?uselang=cs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8924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14 - Xavier Snelgrove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Commos na www : http://commons.wikimedia.org/wiki/File:Rubber_pig.JPG?uselang=cs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Stefan Kühn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Commos na www : http://commons.wikimedia.org/wiki/File:Milk_glass.jpg?uselang=cs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16 - Pravdaverita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Commos na www : http://commons.wikimedia.org/wiki/File:Botella_Vino_Magnum_1.5_Vi%C3%B1a_Sastre_-_Hermanos_Sastre_Ribera_del_Duero.JPG?uselang=cs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17 - Ewkaa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02-17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Commos na www : http://commons.wikimedia.org/wiki/File:Cukier_waniliowy.jpg?uselang=cs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8712968" cy="4680520"/>
          </a:xfrm>
        </p:spPr>
        <p:txBody>
          <a:bodyPr>
            <a:noAutofit/>
          </a:bodyPr>
          <a:lstStyle/>
          <a:p>
            <a:pPr algn="ctr"/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Evropa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br>
              <a:rPr lang="cs-CZ" sz="8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zemědělství a průmysl</a:t>
            </a:r>
            <a:endParaRPr lang="cs-CZ" sz="8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7667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Zopakujte si:</a:t>
            </a:r>
          </a:p>
          <a:p>
            <a:endParaRPr lang="cs-CZ" sz="4800" dirty="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cs-CZ" sz="4800" dirty="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Největší </a:t>
            </a:r>
            <a:r>
              <a:rPr lang="cs-CZ" sz="4800" dirty="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nížina </a:t>
            </a:r>
            <a:r>
              <a:rPr lang="cs-CZ" sz="4800" dirty="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Evropy je</a:t>
            </a:r>
          </a:p>
          <a:p>
            <a:pPr marL="914400" indent="-914400">
              <a:buAutoNum type="alphaLcParenR"/>
            </a:pPr>
            <a:r>
              <a:rPr lang="cs-CZ" sz="4800" dirty="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Francouzská nížina</a:t>
            </a:r>
          </a:p>
          <a:p>
            <a:pPr marL="914400" indent="-914400">
              <a:buAutoNum type="alphaLcParenR"/>
            </a:pPr>
            <a:r>
              <a:rPr lang="cs-CZ" sz="4800" dirty="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Východoevropská rovina</a:t>
            </a:r>
          </a:p>
          <a:p>
            <a:pPr marL="914400" indent="-914400">
              <a:buAutoNum type="alphaLcParenR"/>
            </a:pPr>
            <a:r>
              <a:rPr lang="cs-CZ" sz="4800" dirty="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Pádská nížina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332656"/>
            <a:ext cx="7361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Vývoj po 2. světové válce</a:t>
            </a:r>
            <a:endParaRPr lang="cs-CZ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6792"/>
            <a:ext cx="325441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TRŽNÍ EKONOMIKA</a:t>
            </a:r>
          </a:p>
          <a:p>
            <a:endParaRPr lang="cs-CZ" sz="200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zvyšování produktivity</a:t>
            </a:r>
          </a:p>
          <a:p>
            <a:pPr>
              <a:buFontTx/>
              <a:buChar char="-"/>
            </a:pPr>
            <a:r>
              <a:rPr lang="cs-CZ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nové technologie</a:t>
            </a:r>
          </a:p>
          <a:p>
            <a:pPr>
              <a:buFontTx/>
              <a:buChar char="-"/>
            </a:pPr>
            <a:r>
              <a:rPr lang="cs-CZ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služby, zahraniční obchod</a:t>
            </a:r>
            <a:endParaRPr lang="cs-CZ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63480" y="155679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CENTRÁLNĚ ŘÍZENÁ EKONOMIKA</a:t>
            </a:r>
          </a:p>
          <a:p>
            <a:endParaRPr lang="cs-CZ" sz="240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zahraniční obchod pouze v rámci RVHP</a:t>
            </a:r>
          </a:p>
          <a:p>
            <a:pPr>
              <a:buFontTx/>
              <a:buChar char="-"/>
            </a:pPr>
            <a:r>
              <a:rPr lang="cs-CZ" sz="2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ztráta konkurenceschopnosti</a:t>
            </a:r>
          </a:p>
          <a:p>
            <a:pPr>
              <a:buFont typeface="Symbol"/>
              <a:buChar char="Þ"/>
            </a:pPr>
            <a:r>
              <a:rPr lang="cs-CZ" sz="2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zaostávání socialistických zemí</a:t>
            </a:r>
          </a:p>
          <a:p>
            <a:pPr>
              <a:buFontTx/>
              <a:buChar char="-"/>
            </a:pPr>
            <a:r>
              <a:rPr lang="cs-CZ" sz="2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těžký průmysl, zbrojní výroba</a:t>
            </a:r>
          </a:p>
          <a:p>
            <a:pPr>
              <a:buFontTx/>
              <a:buChar char="-"/>
            </a:pPr>
            <a:r>
              <a:rPr lang="cs-CZ" sz="2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90. léta 20. století – NÁVRAT k tržnímu hospodářství</a:t>
            </a:r>
            <a:endParaRPr lang="cs-CZ" sz="200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 rot="17167035">
            <a:off x="889016" y="3514271"/>
            <a:ext cx="5030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ŽELEZNÁ OPONA</a:t>
            </a:r>
            <a:endParaRPr lang="cs-CZ" sz="5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_rv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7621064" cy="4791744"/>
          </a:xfrm>
          <a:prstGeom prst="rect">
            <a:avLst/>
          </a:prstGeom>
        </p:spPr>
      </p:pic>
      <p:pic>
        <p:nvPicPr>
          <p:cNvPr id="2" name="Obrázek 1" descr="obr2_rvhp_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7964" y="3573016"/>
            <a:ext cx="4644516" cy="309634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5536" y="4797152"/>
            <a:ext cx="35842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15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RVHP</a:t>
            </a:r>
            <a:endParaRPr lang="cs-CZ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6525344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8172400" y="6581001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53353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Zemědělství</a:t>
            </a:r>
            <a:endParaRPr lang="cs-CZ" sz="54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700808"/>
            <a:ext cx="83125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INTENZIFIKACE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(malá plocha – velké výnosy)</a:t>
            </a: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MECHANIZACE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(využití techniky)</a:t>
            </a: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CHEMIZACE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PLODINY: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obiloviny, brambory, cukrovka, vinná réva, olivy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ZVÍŘATA: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skot (na mléko), vepři, drůbež, rybolov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TĚŽBA  A ZPRACOVÁNÍ DŘEVA: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Rusko, Skandinávie (tajgy)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8503"/>
              </p:ext>
            </p:extLst>
          </p:nvPr>
        </p:nvGraphicFramePr>
        <p:xfrm>
          <a:off x="1547664" y="1700808"/>
          <a:ext cx="6516000" cy="4399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72000"/>
                <a:gridCol w="2172000"/>
                <a:gridCol w="217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STŘEDOMOŘSKÝ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smtClean="0">
                          <a:latin typeface="Times New Roman" pitchFamily="18" charset="0"/>
                          <a:cs typeface="Times New Roman" pitchFamily="18" charset="0"/>
                        </a:rPr>
                        <a:t>Jižní</a:t>
                      </a:r>
                      <a:r>
                        <a:rPr lang="cs-CZ" sz="18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 ovoce, skot</a:t>
                      </a:r>
                      <a:endParaRPr lang="cs-CZ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latin typeface="Times New Roman" pitchFamily="18" charset="0"/>
                          <a:cs typeface="Times New Roman" pitchFamily="18" charset="0"/>
                        </a:rPr>
                        <a:t>Jižní</a:t>
                      </a:r>
                      <a:r>
                        <a:rPr lang="cs-CZ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 Evropa</a:t>
                      </a:r>
                      <a:endParaRPr lang="cs-CZ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latin typeface="Times New Roman" pitchFamily="18" charset="0"/>
                          <a:cs typeface="Times New Roman" pitchFamily="18" charset="0"/>
                        </a:rPr>
                        <a:t>MLÉKÁRENSKÝ</a:t>
                      </a:r>
                      <a:endParaRPr lang="cs-CZ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Skot, ovce (mléko, sýry, maso)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Velká Británie, pobřeží Severního a Baltského moře</a:t>
                      </a:r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latin typeface="Times New Roman" pitchFamily="18" charset="0"/>
                          <a:cs typeface="Times New Roman" pitchFamily="18" charset="0"/>
                        </a:rPr>
                        <a:t>ALPSKÝ</a:t>
                      </a:r>
                      <a:endParaRPr lang="cs-CZ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smtClean="0">
                          <a:latin typeface="Times New Roman" pitchFamily="18" charset="0"/>
                          <a:cs typeface="Times New Roman" pitchFamily="18" charset="0"/>
                        </a:rPr>
                        <a:t>Skot pro mléko</a:t>
                      </a:r>
                      <a:endParaRPr lang="cs-CZ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Alpy</a:t>
                      </a:r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latin typeface="Times New Roman" pitchFamily="18" charset="0"/>
                          <a:cs typeface="Times New Roman" pitchFamily="18" charset="0"/>
                        </a:rPr>
                        <a:t>SMÍŠENÝ</a:t>
                      </a:r>
                      <a:endParaRPr lang="cs-CZ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smtClean="0">
                          <a:latin typeface="Times New Roman" pitchFamily="18" charset="0"/>
                          <a:cs typeface="Times New Roman" pitchFamily="18" charset="0"/>
                        </a:rPr>
                        <a:t>Stejně rostlinná i živočišná, pšenice, kukuřice, zelenina,</a:t>
                      </a:r>
                      <a:r>
                        <a:rPr lang="cs-CZ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 maso</a:t>
                      </a:r>
                      <a:endParaRPr lang="cs-CZ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Střední Evropa, severní Itálie,většina Francie</a:t>
                      </a:r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latin typeface="Times New Roman" pitchFamily="18" charset="0"/>
                          <a:cs typeface="Times New Roman" pitchFamily="18" charset="0"/>
                        </a:rPr>
                        <a:t>ROSTLINNÝ</a:t>
                      </a:r>
                      <a:endParaRPr lang="cs-CZ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smtClean="0">
                          <a:latin typeface="Times New Roman" pitchFamily="18" charset="0"/>
                          <a:cs typeface="Times New Roman" pitchFamily="18" charset="0"/>
                        </a:rPr>
                        <a:t>Pšenice, cukrovka, slunečnice, maso – nižší efektivita</a:t>
                      </a:r>
                      <a:endParaRPr lang="cs-CZ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Východní a jihovýchodní Evropa</a:t>
                      </a:r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latin typeface="Times New Roman" pitchFamily="18" charset="0"/>
                          <a:cs typeface="Times New Roman" pitchFamily="18" charset="0"/>
                        </a:rPr>
                        <a:t>PASTEVECKÝ</a:t>
                      </a:r>
                      <a:endParaRPr lang="cs-CZ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smtClean="0">
                          <a:latin typeface="Times New Roman" pitchFamily="18" charset="0"/>
                          <a:cs typeface="Times New Roman" pitchFamily="18" charset="0"/>
                        </a:rPr>
                        <a:t>okrajově</a:t>
                      </a:r>
                      <a:endParaRPr lang="cs-CZ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Nejsevernější oblasti Skandinávie</a:t>
                      </a:r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575822" y="332656"/>
            <a:ext cx="62006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Typy zemědělství</a:t>
            </a:r>
            <a:endParaRPr lang="cs-CZ" sz="6600" b="1" cap="none" spc="0"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oli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586860" y="594928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04664"/>
            <a:ext cx="36028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Průmysl</a:t>
            </a:r>
            <a:endParaRPr lang="cs-CZ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564904"/>
            <a:ext cx="77668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1/3 světové výroby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všechna průmyslová odvětví (převaha strojírenství)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rozvoj energetiky, moderního strojírenství, chemie</a:t>
            </a:r>
            <a:endParaRPr lang="cs-CZ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rcho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897</Words>
  <Application>Microsoft Office PowerPoint</Application>
  <PresentationFormat>Předvádění na obrazovce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Motiv sady Office</vt:lpstr>
      <vt:lpstr>Vrchol</vt:lpstr>
      <vt:lpstr>1_Vrchol</vt:lpstr>
      <vt:lpstr>Aspekt</vt:lpstr>
      <vt:lpstr>Jmění</vt:lpstr>
      <vt:lpstr>1_Jmění</vt:lpstr>
      <vt:lpstr>Prezentace aplikace PowerPoint</vt:lpstr>
      <vt:lpstr>Evropa - hospodářství zemědělství a průmysl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 K 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 přírodní nej… podnebí, vodstvo</dc:title>
  <dc:creator>pavlja</dc:creator>
  <cp:lastModifiedBy>ucitel</cp:lastModifiedBy>
  <cp:revision>241</cp:revision>
  <dcterms:created xsi:type="dcterms:W3CDTF">2012-09-29T08:36:34Z</dcterms:created>
  <dcterms:modified xsi:type="dcterms:W3CDTF">2022-03-14T12:26:11Z</dcterms:modified>
</cp:coreProperties>
</file>