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21"/>
  </p:handoutMasterIdLst>
  <p:sldIdLst>
    <p:sldId id="274" r:id="rId4"/>
    <p:sldId id="256" r:id="rId5"/>
    <p:sldId id="259" r:id="rId6"/>
    <p:sldId id="257" r:id="rId7"/>
    <p:sldId id="260" r:id="rId8"/>
    <p:sldId id="261" r:id="rId9"/>
    <p:sldId id="262" r:id="rId10"/>
    <p:sldId id="275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zaklad/testy/form.php?&amp;jmeno_testu=../../zaklad/stranky_predmetu/zadani_testu/z7_04_vychodni_afrika.txt&amp;img_adr=../../zaklad/stranky_predmetu/zadani_testu/z7_04_vychodni_afrika%20&amp;vymazat=an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_Kruger_landscape.jpg?uselang=cs" TargetMode="External"/><Relationship Id="rId13" Type="http://schemas.openxmlformats.org/officeDocument/2006/relationships/hyperlink" Target="http://commons.wikimedia.org/wiki/File:Samburu_fire.jpg" TargetMode="External"/><Relationship Id="rId18" Type="http://schemas.openxmlformats.org/officeDocument/2006/relationships/hyperlink" Target="http://commons.wikimedia.org/wiki/File:Kibera.jpg?uselang=cs" TargetMode="External"/><Relationship Id="rId26" Type="http://schemas.openxmlformats.org/officeDocument/2006/relationships/hyperlink" Target="http://commons.wikimedia.org/wiki/File:Vanilla_fragrans_3.jpg" TargetMode="External"/><Relationship Id="rId3" Type="http://schemas.openxmlformats.org/officeDocument/2006/relationships/hyperlink" Target="http://commons.wikimedia.org/wiki/File:Kilimanjaro_(paulshaffner).jpg?uselang=cs" TargetMode="External"/><Relationship Id="rId21" Type="http://schemas.openxmlformats.org/officeDocument/2006/relationships/hyperlink" Target="http://commons.wikimedia.org/wiki/File:Bujumbura.JPG" TargetMode="External"/><Relationship Id="rId7" Type="http://schemas.openxmlformats.org/officeDocument/2006/relationships/hyperlink" Target="http://commons.wikimedia.org/wiki/File:Africa_Lake_Victoria_10_006.jpg?uselang=cs" TargetMode="External"/><Relationship Id="rId12" Type="http://schemas.openxmlformats.org/officeDocument/2006/relationships/hyperlink" Target="http://commons.wikimedia.org/wiki/File:Masai_woman-child.jpg?uselang=cs" TargetMode="External"/><Relationship Id="rId17" Type="http://schemas.openxmlformats.org/officeDocument/2006/relationships/hyperlink" Target="http://commons.wikimedia.org/wiki/File:Addis_abeba_ethiopie.jpg?uselang=cs" TargetMode="External"/><Relationship Id="rId25" Type="http://schemas.openxmlformats.org/officeDocument/2006/relationships/hyperlink" Target="http://commons.wikimedia.org/wiki/File:Uludag_wolfram_mine.jpg" TargetMode="External"/><Relationship Id="rId2" Type="http://schemas.openxmlformats.org/officeDocument/2006/relationships/hyperlink" Target="http://d-maps.com/carte.php?num_car=737&amp;lang=en" TargetMode="External"/><Relationship Id="rId16" Type="http://schemas.openxmlformats.org/officeDocument/2006/relationships/hyperlink" Target="http://www.flickr.com/photos/miczanin/4726932030/sizes/m/in/photostream/" TargetMode="External"/><Relationship Id="rId20" Type="http://schemas.openxmlformats.org/officeDocument/2006/relationships/hyperlink" Target="http://www.flickr.com/photos/bluumwezi/" TargetMode="External"/><Relationship Id="rId29" Type="http://schemas.openxmlformats.org/officeDocument/2006/relationships/hyperlink" Target="http://commons.wikimedia.org/wiki/File:Somali_pirate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LakeTurkanaSouthIsland.jpg?uselang=cs" TargetMode="External"/><Relationship Id="rId11" Type="http://schemas.openxmlformats.org/officeDocument/2006/relationships/hyperlink" Target="http://commons.wikimedia.org/wiki/File:Giraffe_-_Skyline_-_Nairobi_-_Park.jpg?uselang=cs" TargetMode="External"/><Relationship Id="rId24" Type="http://schemas.openxmlformats.org/officeDocument/2006/relationships/hyperlink" Target="http://commons.wikimedia.org/wiki/File:Diani_Beach,_Kenya.jpg" TargetMode="External"/><Relationship Id="rId5" Type="http://schemas.openxmlformats.org/officeDocument/2006/relationships/hyperlink" Target="http://commons.wikimedia.org/wiki/File:View_into_the_Mackinder_Valley_3900m.JPG?uselang=cs" TargetMode="External"/><Relationship Id="rId15" Type="http://schemas.openxmlformats.org/officeDocument/2006/relationships/hyperlink" Target="http://commons.wikimedia.org/wiki/File:King_Sahla_Sellase_colour.jpg" TargetMode="External"/><Relationship Id="rId23" Type="http://schemas.openxmlformats.org/officeDocument/2006/relationships/hyperlink" Target="http://commons.wikimedia.org/wiki/File:Zanzibar_21.JPG" TargetMode="External"/><Relationship Id="rId28" Type="http://schemas.openxmlformats.org/officeDocument/2006/relationships/hyperlink" Target="http://commons.wikimedia.org/wiki/File:Vanilla_fragrans_4.jpg" TargetMode="External"/><Relationship Id="rId10" Type="http://schemas.openxmlformats.org/officeDocument/2006/relationships/hyperlink" Target="http://cs.wikipedia.org/wiki/Soubor:GnusAndZebrasInMaraMasai.jpg" TargetMode="External"/><Relationship Id="rId19" Type="http://schemas.openxmlformats.org/officeDocument/2006/relationships/hyperlink" Target="http://commons.wikimedia.org/wiki/File:NBO5.jpg" TargetMode="External"/><Relationship Id="rId31" Type="http://schemas.openxmlformats.org/officeDocument/2006/relationships/hyperlink" Target="http://www.flickr.com/photos/julien_harneis/1354666664/sizes/z/in/photostream/" TargetMode="External"/><Relationship Id="rId4" Type="http://schemas.openxmlformats.org/officeDocument/2006/relationships/hyperlink" Target="http://cs.wikipedia.org/wiki/Soubor:Glacier_at_summit_of_Mt_Kilimanjaro_001.JPG" TargetMode="External"/><Relationship Id="rId9" Type="http://schemas.openxmlformats.org/officeDocument/2006/relationships/hyperlink" Target="http://commons.wikimedia.org/wiki/File:Acacia-tree.jpg?uselang=cs" TargetMode="External"/><Relationship Id="rId14" Type="http://schemas.openxmlformats.org/officeDocument/2006/relationships/hyperlink" Target="http://en.wikipedia.org/wiki/File:Boranamanvoting4.JPG" TargetMode="External"/><Relationship Id="rId22" Type="http://schemas.openxmlformats.org/officeDocument/2006/relationships/hyperlink" Target="http://commons.wikimedia.org/wiki/File:Zanzibar_from_sea.jpg" TargetMode="External"/><Relationship Id="rId27" Type="http://schemas.openxmlformats.org/officeDocument/2006/relationships/hyperlink" Target="http://commons.wikimedia.org/wiki/File:Vanilla_beans.jpg" TargetMode="External"/><Relationship Id="rId30" Type="http://schemas.openxmlformats.org/officeDocument/2006/relationships/hyperlink" Target="http://commons.wikimedia.org/wiki/File:Gulf_of_Aden_-_disabled_pirate_boat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listopad 2011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Východní Afrika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státech a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přírodních podmínkách východní Afriky.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0"/>
            <a:ext cx="2114536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SÍDLA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3857620" y="214290"/>
            <a:ext cx="2786082" cy="3652316"/>
            <a:chOff x="3621888" y="593477"/>
            <a:chExt cx="1950768" cy="2388471"/>
          </a:xfrm>
        </p:grpSpPr>
        <p:pic>
          <p:nvPicPr>
            <p:cNvPr id="3" name="Obrázek 2" descr="obr10_riba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1907" y="873783"/>
              <a:ext cx="1394565" cy="1859421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3621888" y="2695771"/>
              <a:ext cx="763344" cy="286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17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3621888" y="593477"/>
              <a:ext cx="1950768" cy="349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ADDIS - ABEBA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6357950" y="285728"/>
            <a:ext cx="3071834" cy="3071834"/>
            <a:chOff x="6500826" y="357166"/>
            <a:chExt cx="2214578" cy="2571930"/>
          </a:xfrm>
        </p:grpSpPr>
        <p:pic>
          <p:nvPicPr>
            <p:cNvPr id="7" name="Obrázek 6" descr="obr11_alži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8071" y="654414"/>
              <a:ext cx="1254270" cy="1990904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6572264" y="2643182"/>
              <a:ext cx="879237" cy="285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20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500826" y="357166"/>
              <a:ext cx="2214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DAR ES - SALAAM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00034" y="3929066"/>
            <a:ext cx="3429024" cy="2643206"/>
            <a:chOff x="500034" y="3929066"/>
            <a:chExt cx="2759740" cy="2491577"/>
          </a:xfrm>
        </p:grpSpPr>
        <p:pic>
          <p:nvPicPr>
            <p:cNvPr id="11" name="Obrázek 10" descr="obr12_tuni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472" y="4342459"/>
              <a:ext cx="2688302" cy="1816420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500034" y="3929066"/>
              <a:ext cx="2714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NAIROBI – SLUM KIBARA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71472" y="6143644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18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428596" y="1000108"/>
            <a:ext cx="2857520" cy="2928958"/>
            <a:chOff x="428596" y="1000108"/>
            <a:chExt cx="2522919" cy="2420139"/>
          </a:xfrm>
        </p:grpSpPr>
        <p:pic>
          <p:nvPicPr>
            <p:cNvPr id="15" name="Obrázek 14" descr="obr13_tripoli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034" y="1357298"/>
              <a:ext cx="2451481" cy="1847850"/>
            </a:xfrm>
            <a:prstGeom prst="rect">
              <a:avLst/>
            </a:prstGeom>
          </p:spPr>
        </p:pic>
        <p:sp>
          <p:nvSpPr>
            <p:cNvPr id="16" name="TextovéPole 15"/>
            <p:cNvSpPr txBox="1"/>
            <p:nvPr/>
          </p:nvSpPr>
          <p:spPr>
            <a:xfrm>
              <a:off x="500034" y="3143248"/>
              <a:ext cx="10001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19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428596" y="1000108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NAIROBI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5143472" y="3571875"/>
            <a:ext cx="4000528" cy="3286124"/>
            <a:chOff x="6215074" y="3693303"/>
            <a:chExt cx="2571768" cy="2298712"/>
          </a:xfrm>
        </p:grpSpPr>
        <p:pic>
          <p:nvPicPr>
            <p:cNvPr id="19" name="Obrázek 18" descr="obr14_kahir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0161" y="4000504"/>
              <a:ext cx="2336800" cy="1752600"/>
            </a:xfrm>
            <a:prstGeom prst="rect">
              <a:avLst/>
            </a:prstGeom>
          </p:spPr>
        </p:pic>
        <p:sp>
          <p:nvSpPr>
            <p:cNvPr id="20" name="TextovéPole 19"/>
            <p:cNvSpPr txBox="1"/>
            <p:nvPr/>
          </p:nvSpPr>
          <p:spPr>
            <a:xfrm>
              <a:off x="6286512" y="5715016"/>
              <a:ext cx="1143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21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215074" y="3693303"/>
              <a:ext cx="2571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BUJUMBURA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CESTOVNÍ RUCH</a:t>
            </a:r>
            <a:endParaRPr lang="cs-CZ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285860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významná součást hospodářství ve Východoafrickém </a:t>
            </a:r>
          </a:p>
          <a:p>
            <a:r>
              <a:rPr lang="cs-CZ" sz="2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společenství (EAC) – Uganda, Keňa, Rwanda, Burundi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zaměstnává více než 11% obyvatel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safari (národní parky)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vysokohorské túry (Kilimandžáro, Mount </a:t>
            </a:r>
            <a:r>
              <a:rPr lang="cs-CZ" sz="20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Kenya</a:t>
            </a:r>
            <a:r>
              <a:rPr lang="cs-CZ" sz="2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pláže (Keňa, Zanzibar)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arabské dědictví (Zanzibar)</a:t>
            </a:r>
            <a:endParaRPr lang="cs-CZ" sz="2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3071802" y="4071942"/>
            <a:ext cx="3000396" cy="2657354"/>
            <a:chOff x="3357554" y="3757188"/>
            <a:chExt cx="2670456" cy="2026156"/>
          </a:xfrm>
        </p:grpSpPr>
        <p:pic>
          <p:nvPicPr>
            <p:cNvPr id="4" name="Obrázek 3" descr="obr17_tunisk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7554" y="3757188"/>
              <a:ext cx="2670456" cy="1772515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3357554" y="5572140"/>
              <a:ext cx="1357322" cy="211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23 - Zanzibar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142844" y="3643314"/>
            <a:ext cx="3357586" cy="2786082"/>
            <a:chOff x="714348" y="3643314"/>
            <a:chExt cx="2428892" cy="1705759"/>
          </a:xfrm>
        </p:grpSpPr>
        <p:pic>
          <p:nvPicPr>
            <p:cNvPr id="7" name="Obrázek 6" descr="obr18_marok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724" y="3643314"/>
              <a:ext cx="2168702" cy="1439476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714348" y="5072074"/>
              <a:ext cx="2428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22 – Zanzibar, kamenné město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6000760" y="2428868"/>
            <a:ext cx="2894015" cy="2571768"/>
            <a:chOff x="6215074" y="4000504"/>
            <a:chExt cx="2465387" cy="2062949"/>
          </a:xfrm>
        </p:grpSpPr>
        <p:pic>
          <p:nvPicPr>
            <p:cNvPr id="10" name="Obrázek 9" descr="obr19_abu_simbe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6661" y="4000504"/>
              <a:ext cx="2463800" cy="1847850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6215074" y="5786454"/>
              <a:ext cx="22145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24 – pláž v Keni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TĚŽBA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2571744"/>
            <a:ext cx="7786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 oblasti Viktoriina jezera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wolfram, zlato, diamanty, cín</a:t>
            </a:r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4572000" y="2643182"/>
            <a:ext cx="4214810" cy="3714776"/>
            <a:chOff x="4786314" y="2643182"/>
            <a:chExt cx="4000496" cy="3277395"/>
          </a:xfrm>
        </p:grpSpPr>
        <p:pic>
          <p:nvPicPr>
            <p:cNvPr id="4" name="Obrázek 3" descr="obr25_wolframové_dol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6314" y="2643182"/>
              <a:ext cx="4000496" cy="3000372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4786314" y="5643578"/>
              <a:ext cx="18577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25 – wolframové doly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  <a:endParaRPr lang="cs-CZ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543956" cy="13287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VÝVOZ: kávovník, banánovník, bavlník, tabák, vanilka</a:t>
            </a:r>
          </a:p>
          <a:p>
            <a:pPr>
              <a:buNone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SUŠŠÍ OBLASTI: proso</a:t>
            </a:r>
          </a:p>
          <a:p>
            <a:pPr>
              <a:buNone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OBLASTI S VYŠŠÍMI SRÁŽKAMI: kokosové ořechy, burské oříšky, luštěniny</a:t>
            </a:r>
          </a:p>
          <a:p>
            <a:pPr>
              <a:buNone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ZÁPLAVOVÉ OBLASTI (okolí Viktoriina jezera): rýže</a:t>
            </a:r>
            <a:endParaRPr lang="cs-CZ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571472" y="3643314"/>
            <a:ext cx="3071834" cy="2635922"/>
            <a:chOff x="500034" y="3793474"/>
            <a:chExt cx="2724912" cy="2278708"/>
          </a:xfrm>
        </p:grpSpPr>
        <p:pic>
          <p:nvPicPr>
            <p:cNvPr id="4" name="Obrázek 3" descr="obr21_kore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34" y="3793474"/>
              <a:ext cx="2724912" cy="2042831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500034" y="5795183"/>
              <a:ext cx="2714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26 – pěstování vanilky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3714744" y="3500439"/>
            <a:ext cx="2286016" cy="2839221"/>
            <a:chOff x="3643306" y="3429000"/>
            <a:chExt cx="1785950" cy="2320697"/>
          </a:xfrm>
        </p:grpSpPr>
        <p:pic>
          <p:nvPicPr>
            <p:cNvPr id="7" name="Obrázek 6" descr="obr22_da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4585" y="3429000"/>
              <a:ext cx="1553776" cy="2071702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3643306" y="5472698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27 – vanilkové lusky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000760" y="3714752"/>
            <a:ext cx="2857520" cy="2627707"/>
            <a:chOff x="6072198" y="3670494"/>
            <a:chExt cx="2500330" cy="2130202"/>
          </a:xfrm>
        </p:grpSpPr>
        <p:pic>
          <p:nvPicPr>
            <p:cNvPr id="10" name="Obrázek 9" descr="obr23_třtin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2198" y="3670494"/>
              <a:ext cx="2500330" cy="1874465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6072198" y="5523697"/>
              <a:ext cx="2500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28 -  sušení lusků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3614734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PROBLÉMY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2000240"/>
            <a:ext cx="2686040" cy="471477"/>
          </a:xfrm>
        </p:spPr>
        <p:txBody>
          <a:bodyPr>
            <a:normAutofit fontScale="25000" lnSpcReduction="20000"/>
            <a:scene3d>
              <a:camera prst="orthographicFront"/>
              <a:lightRig rig="sunset" dir="t"/>
            </a:scene3d>
            <a:sp3d extrusionH="57150" contourW="12700" prstMaterial="metal">
              <a:bevelT w="38100" h="38100" prst="relaxedInset"/>
              <a:extrusionClr>
                <a:schemeClr val="accent2">
                  <a:lumMod val="40000"/>
                  <a:lumOff val="60000"/>
                </a:schemeClr>
              </a:extrusionClr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>
              <a:buNone/>
            </a:pPr>
            <a:r>
              <a:rPr lang="cs-CZ" sz="1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HLADOMOR</a:t>
            </a:r>
          </a:p>
          <a:p>
            <a:pPr>
              <a:buNone/>
            </a:pP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4572000" y="1071546"/>
            <a:ext cx="3062290" cy="2313668"/>
            <a:chOff x="5786446" y="1115332"/>
            <a:chExt cx="2705100" cy="1876287"/>
          </a:xfrm>
        </p:grpSpPr>
        <p:pic>
          <p:nvPicPr>
            <p:cNvPr id="4" name="Obrázek 3" descr="obr24_bavln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446" y="1115332"/>
              <a:ext cx="2705100" cy="1607878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5786446" y="2714620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29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643570" y="2643182"/>
            <a:ext cx="2928958" cy="2571768"/>
            <a:chOff x="500034" y="2997322"/>
            <a:chExt cx="2057400" cy="1637371"/>
          </a:xfrm>
        </p:grpSpPr>
        <p:pic>
          <p:nvPicPr>
            <p:cNvPr id="7" name="Obrázek 6" descr="obr25_hutě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34" y="2997322"/>
              <a:ext cx="2057400" cy="1368171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500034" y="4357694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30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6215074" y="285728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chilly" dir="t"/>
            </a:scene3d>
            <a:sp3d extrusionH="57150" contourW="12700" prstMaterial="dkEdge">
              <a:bevelT w="38100" h="38100" prst="relaxedInset"/>
              <a:bevelB h="25400" prst="softRound"/>
              <a:extrusionClr>
                <a:schemeClr val="tx2">
                  <a:lumMod val="50000"/>
                </a:schemeClr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  <a:cs typeface="Times New Roman" pitchFamily="18" charset="0"/>
              </a:rPr>
              <a:t>PIRÁTSTVÍ</a:t>
            </a:r>
            <a:endParaRPr lang="cs-CZ" sz="3600" dirty="0">
              <a:solidFill>
                <a:schemeClr val="accent1">
                  <a:lumMod val="50000"/>
                </a:schemeClr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4348" y="5072074"/>
            <a:ext cx="615585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slope"/>
              <a:extrusionClr>
                <a:schemeClr val="accent4">
                  <a:lumMod val="40000"/>
                  <a:lumOff val="6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cs-CZ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ETIOPIE (dříve HABEŠ) – jeden </a:t>
            </a:r>
          </a:p>
          <a:p>
            <a:r>
              <a:rPr lang="cs-CZ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 nejchudších států na světě </a:t>
            </a:r>
            <a:endParaRPr lang="cs-CZ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928662" y="2428868"/>
            <a:ext cx="3206744" cy="2348701"/>
            <a:chOff x="928662" y="2428868"/>
            <a:chExt cx="3206744" cy="2348701"/>
          </a:xfrm>
        </p:grpSpPr>
        <p:pic>
          <p:nvPicPr>
            <p:cNvPr id="14" name="Obrázek 13" descr="obr31_hladomo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2428868"/>
              <a:ext cx="3135306" cy="2086938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928662" y="4500570"/>
              <a:ext cx="684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31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Etiopská vysočina,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Východo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-africká vysočina, Kilimandžáro, jezero Malawi, jezero Tanganika, Viktoriino jezero, Rudolfovo        jezero, Bílý Nil, Modrý Nil,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Wabi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Šebelle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Zambezi,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Cabora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Bassa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Etiopie, Somálsko, Keňa, Tanzanie, Uganda, Malawi, Mosambik,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Addis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Abeba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Nairobi, Dar es-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Salaam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státy oblasti a jejich hlavní města.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povrch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podnebí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vodní toky jezera a nádrže se v této oblasti nacházejí a co o nich víš?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některé etnické skupiny východní Afriky.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Se kterými problémy se obyvatelstvo potýká?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co se zaměřuje cestovní ruch této oblasti?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nerostné suroviny se v této oblasti těží?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plodiny, které se zde pěstují?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pPr>
              <a:defRPr/>
            </a:pP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zcsol.cz</a:t>
            </a:r>
            <a:r>
              <a:rPr lang="cs-CZ" sz="2400" dirty="0" smtClean="0">
                <a:hlinkClick r:id="rId2"/>
              </a:rPr>
              <a:t>/zaklad/testy/</a:t>
            </a:r>
            <a:r>
              <a:rPr lang="cs-CZ" sz="2400" dirty="0" err="1" smtClean="0">
                <a:hlinkClick r:id="rId2"/>
              </a:rPr>
              <a:t>form.php</a:t>
            </a:r>
            <a:r>
              <a:rPr lang="cs-CZ" sz="2400" dirty="0" smtClean="0">
                <a:hlinkClick r:id="rId2"/>
              </a:rPr>
              <a:t>?&amp;</a:t>
            </a:r>
            <a:r>
              <a:rPr lang="cs-CZ" sz="2400" dirty="0" err="1" smtClean="0">
                <a:hlinkClick r:id="rId2"/>
              </a:rPr>
              <a:t>jmeno</a:t>
            </a:r>
            <a:r>
              <a:rPr lang="cs-CZ" sz="2400" dirty="0" smtClean="0">
                <a:hlinkClick r:id="rId2"/>
              </a:rPr>
              <a:t>_testu=../../zaklad/</a:t>
            </a:r>
            <a:r>
              <a:rPr lang="cs-CZ" sz="2400" dirty="0" err="1" smtClean="0">
                <a:hlinkClick r:id="rId2"/>
              </a:rPr>
              <a:t>stranky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predmetu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zadani</a:t>
            </a:r>
            <a:r>
              <a:rPr lang="cs-CZ" sz="2400" dirty="0" smtClean="0">
                <a:hlinkClick r:id="rId2"/>
              </a:rPr>
              <a:t>_testu/z7_04_</a:t>
            </a:r>
            <a:r>
              <a:rPr lang="cs-CZ" sz="2400" dirty="0" err="1" smtClean="0">
                <a:hlinkClick r:id="rId2"/>
              </a:rPr>
              <a:t>vychodni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afrika.txt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img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adr</a:t>
            </a:r>
            <a:r>
              <a:rPr lang="cs-CZ" sz="2400" dirty="0" smtClean="0">
                <a:hlinkClick r:id="rId2"/>
              </a:rPr>
              <a:t>=../../zaklad/</a:t>
            </a:r>
            <a:r>
              <a:rPr lang="cs-CZ" sz="2400" dirty="0" err="1" smtClean="0">
                <a:hlinkClick r:id="rId2"/>
              </a:rPr>
              <a:t>stranky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predmetu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zadani</a:t>
            </a:r>
            <a:r>
              <a:rPr lang="cs-CZ" sz="2400" dirty="0" smtClean="0">
                <a:hlinkClick r:id="rId2"/>
              </a:rPr>
              <a:t>_testu/z7_04_</a:t>
            </a:r>
            <a:r>
              <a:rPr lang="cs-CZ" sz="2400" dirty="0" err="1" smtClean="0">
                <a:hlinkClick r:id="rId2"/>
              </a:rPr>
              <a:t>vychodni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afrika</a:t>
            </a:r>
            <a:r>
              <a:rPr lang="cs-CZ" sz="2400" smtClean="0">
                <a:hlinkClick r:id="rId2"/>
              </a:rPr>
              <a:t>%20&amp;vymazat=ano</a:t>
            </a:r>
            <a:endParaRPr lang="cs-CZ" sz="240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1,2 – Daniel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Dalet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2011-09-23],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http://d-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maps.com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carte.php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?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num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_car=737&amp;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lang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=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en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– Paul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Shaffner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http://commons.wikimedia.org/wiki/File:Kilimanjaro_%28paulshaffner%29.jpg?uselang=cs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Yosemite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http://cs.wikipedia.org/wiki/Soubor:Glacier_at_summit_of_Mt_Kilimanjaro_001.JPG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Chris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http://commons.wikimedia.org/wiki/File:View_into_the_Mackinder_Valley_3900m.JPG?uselang=cs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6_User: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Doron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http://commons.wikimedia.org/wiki/File:LakeTurkanaSouthIsland.jpg?uselang=cs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7_Michael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Shade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http://commons.wikimedia.org/wiki/File:Africa_Lake_Victoria_10_006.jpg?uselang=cs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8_Robert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Cutts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http://commons.wikimedia.org/wiki/File:A_Kruger_landscape.jpg?uselang=cs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9_Charles J. Sharp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http://commons.wikimedia.org/wiki/File:Acacia-tree.jpg?uselang=cs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10_Key45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http://cs.wikipedia.org/wiki/Soubor:GnusAndZebrasInMaraMasai.jpg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Obr11_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Magnus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Manke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http://commons.wikimedia.org/wiki/File:Giraffe_-_Skyline_-_Nairobi_-_Park.jpg?uselang=cs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12_William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Warby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http://commons.wikimedia.org/wiki/File:Masai_woman-child.jpg?uselang=cs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Moongateclimber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http://commons.wikimedia.org/wiki/File:Samburu_fire.jpg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14_DEMOSH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http://en.wikipedia.org/wiki/File:Boranamanvoting4.JPG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15_Andro96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http://commons.wikimedia.org/wiki/File:King_Sahla_Sellase_colour.jpg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16_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Miczanin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flickr.com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photos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miczanin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/4726932030/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sizes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/m/in/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photostream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17_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Jahsensie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http://commons.wikimedia.org/wiki/File:Addis_abeba_ethiopie.jpg?uselang=cs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18_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Blazej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Mikula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http://commons.wikimedia.org/wiki/File:Kibera.jpg?uselang=cs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19_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Mkimemia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http://commons.wikimedia.org/wiki/File:NBO5.jpg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20_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moon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in her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eyes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flickr.com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photos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bluumwezi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/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21_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http://commons.wikimedia.org/wiki/File:Bujumbura.JPG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22_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Mila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Zinkova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http://commons.wikimedia.org/wiki/File:Zanzibar_from_sea.jpg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23_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Mila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Zinkova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http://commons.wikimedia.org/wiki/File:Zanzibar_21.JPG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24_Michal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Vogt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http://commons.wikimedia.org/wiki/File:Diani_Beach,_Kenya.jpg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25_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Orhan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Bilgin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http://commons.wikimedia.org/wiki/File:Uludag_wolfram_mine.jpg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26_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Bouba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http://commons.wikimedia.org/wiki/File:Vanilla_fragrans_3.jpg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27_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Sunil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Elias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7"/>
              </a:rPr>
              <a:t>http://commons.wikimedia.org/wiki/File:Vanilla_beans.jpg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28_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Bouba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8"/>
              </a:rPr>
              <a:t>http://commons.wikimedia.org/wiki/File:Vanilla_fragrans_4.jpg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29_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unknownn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9"/>
              </a:rPr>
              <a:t>http://commons.wikimedia.org/wiki/File:Somali_pirates.jpg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Obr. 30_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Cassandra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Thompson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0"/>
              </a:rPr>
              <a:t>http://commons.wikimedia.org/wiki/File:Gulf_of_Aden_-_disabled_pirate_boat.jpg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31_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Julien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Harneis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1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31"/>
              </a:rPr>
              <a:t>flickr.com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1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31"/>
              </a:rPr>
              <a:t>photos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1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31"/>
              </a:rPr>
              <a:t>julien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1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31"/>
              </a:rPr>
              <a:t>harneis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1"/>
              </a:rPr>
              <a:t>/1354666664/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31"/>
              </a:rPr>
              <a:t>sizes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1"/>
              </a:rPr>
              <a:t>/z/in/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31"/>
              </a:rPr>
              <a:t>photostream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1"/>
              </a:rPr>
              <a:t>/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62" cy="36433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Východní Afrika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62" cy="642942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Vysokou trávu v savanách nazýváme: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obří tráva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sloní tráva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žirafí tráva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r2_afrika_se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4935308" cy="532103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8596" y="357166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Státy a hlavní města</a:t>
            </a:r>
            <a:endParaRPr lang="cs-CZ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43570" y="1214422"/>
            <a:ext cx="30003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Etiopie –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Addis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Abbeba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Somálsko –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Muqdisho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(Mogadišo)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Keňa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Nairobi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Uganda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Rwanda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Burundi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Hl. město Bujumbura (znáte 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z trilogie o básnících)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Tanzanie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Dodoma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Dříve Dar es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Salaam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(vláda se přesunula v roce 1992)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TANZANie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vznikl spojením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TANganika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ZANzibar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Malawi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Mosambik -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Maputo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29058" y="3143248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Etiopie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72000" y="3571876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Somálsko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00496" y="3786190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Keňa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428992" y="3643314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Uganda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14744" y="4286256"/>
            <a:ext cx="741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Tanzanie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14744" y="5143512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Mosambik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28992" y="4643446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Malawi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714612" y="3857628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Rwanda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857488" y="4143380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Burundi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Přímá spojovací šipka 16"/>
          <p:cNvCxnSpPr>
            <a:stCxn id="14" idx="3"/>
          </p:cNvCxnSpPr>
          <p:nvPr/>
        </p:nvCxnSpPr>
        <p:spPr>
          <a:xfrm>
            <a:off x="3404224" y="3996128"/>
            <a:ext cx="310520" cy="75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15" idx="3"/>
          </p:cNvCxnSpPr>
          <p:nvPr/>
        </p:nvCxnSpPr>
        <p:spPr>
          <a:xfrm flipV="1">
            <a:off x="3547100" y="4214818"/>
            <a:ext cx="167644" cy="67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2582858"/>
          </a:xfrm>
        </p:spPr>
        <p:txBody>
          <a:bodyPr anchor="t">
            <a:normAutofit/>
          </a:bodyPr>
          <a:lstStyle/>
          <a:p>
            <a:pPr algn="l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velmi členitý</a:t>
            </a:r>
            <a:b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nejvyšší hora Afriky Kilimandžáro</a:t>
            </a:r>
            <a:b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nejhlubší jezero Afriky Tanganika</a:t>
            </a:r>
            <a:b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Velká příkopová propadlina</a:t>
            </a:r>
            <a:endParaRPr lang="cs-CZ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715008" y="642919"/>
            <a:ext cx="3219464" cy="2500330"/>
            <a:chOff x="5786446" y="857232"/>
            <a:chExt cx="3076588" cy="2134387"/>
          </a:xfrm>
        </p:grpSpPr>
        <p:pic>
          <p:nvPicPr>
            <p:cNvPr id="3" name="Obrázek 2" descr="obr3_ Atlas mountain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7884" y="857232"/>
              <a:ext cx="3005150" cy="1904513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5786446" y="2714620"/>
              <a:ext cx="1928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Obr.3 - Kilimandžáro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000628" y="3286124"/>
            <a:ext cx="3956771" cy="3063081"/>
            <a:chOff x="5000628" y="3286124"/>
            <a:chExt cx="3956771" cy="3063081"/>
          </a:xfrm>
        </p:grpSpPr>
        <p:pic>
          <p:nvPicPr>
            <p:cNvPr id="6" name="Obrázek 5" descr="obr4_poušť_Liby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3504" y="3286124"/>
              <a:ext cx="3813895" cy="2855654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5000628" y="6072206"/>
              <a:ext cx="3000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Obr.4 – ustupující ledovec na vrcholu </a:t>
              </a:r>
              <a:r>
                <a:rPr lang="cs-CZ" sz="1200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Kabo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28596" y="3000372"/>
            <a:ext cx="4225549" cy="3348833"/>
            <a:chOff x="428596" y="3000372"/>
            <a:chExt cx="4225549" cy="3348833"/>
          </a:xfrm>
        </p:grpSpPr>
        <p:pic>
          <p:nvPicPr>
            <p:cNvPr id="8" name="Obrázek 7" descr="obr5_nížina_egyp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34" y="3000372"/>
              <a:ext cx="4154111" cy="3115584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28596" y="6072206"/>
              <a:ext cx="2714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Obr.5 – Mount </a:t>
              </a:r>
              <a:r>
                <a:rPr lang="cs-CZ" sz="1200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Kenya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143116"/>
            <a:ext cx="72152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různorodé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většina střídavě vlhké tropy (vzhled </a:t>
            </a:r>
          </a:p>
          <a:p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savan se mění s přibývající  </a:t>
            </a:r>
          </a:p>
          <a:p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nadmořskou výškou)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při pobřeží vlhké tropy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severu oblasti suché tropy (okraj </a:t>
            </a:r>
          </a:p>
          <a:p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pouště)</a:t>
            </a:r>
            <a:endParaRPr lang="cs-CZ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pic>
        <p:nvPicPr>
          <p:cNvPr id="2050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1428760" cy="150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071546"/>
            <a:ext cx="77867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Nil – stéká se z Etiopské vysočiny a 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Viktoriina jezera</a:t>
            </a:r>
          </a:p>
          <a:p>
            <a:pPr>
              <a:buFontTx/>
              <a:buChar char="-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Viktoriino jezero, jezera v příkopové 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propadlině (Tanganika, Malawi)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Rudolfovo jezero (</a:t>
            </a:r>
            <a:r>
              <a:rPr lang="cs-CZ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Turkana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slané bezodtoké </a:t>
            </a:r>
          </a:p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jezero, snižující se hladina</a:t>
            </a:r>
            <a:endParaRPr lang="cs-CZ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642910" y="4143380"/>
            <a:ext cx="4071966" cy="2400717"/>
            <a:chOff x="214282" y="4091364"/>
            <a:chExt cx="4071966" cy="2400717"/>
          </a:xfrm>
        </p:grpSpPr>
        <p:pic>
          <p:nvPicPr>
            <p:cNvPr id="4" name="Obrázek 3" descr="obr6_ni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4091364"/>
              <a:ext cx="4071966" cy="2142872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214282" y="6215082"/>
              <a:ext cx="2857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 – jezero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Turkana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South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Island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929190" y="3643314"/>
            <a:ext cx="3510668" cy="2848767"/>
            <a:chOff x="4929190" y="3643314"/>
            <a:chExt cx="3510668" cy="2848767"/>
          </a:xfrm>
        </p:grpSpPr>
        <p:pic>
          <p:nvPicPr>
            <p:cNvPr id="6" name="Obrázek 5" descr="obr7_peace_bridg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190" y="3643314"/>
              <a:ext cx="3510668" cy="2633001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4929190" y="6215082"/>
              <a:ext cx="2714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– Viktoriino jezero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NÁRODNÍ PARKY</a:t>
            </a:r>
            <a:endParaRPr lang="cs-CZ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928670"/>
            <a:ext cx="807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dříve množství volně žijících zvířat (slon, žirafa, lev, zebra, </a:t>
            </a:r>
          </a:p>
          <a:p>
            <a:r>
              <a:rPr lang="cs-CZ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nosorožec) nyní soustředěno v národních parcích</a:t>
            </a:r>
            <a:endParaRPr lang="cs-CZ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500034" y="1714488"/>
            <a:ext cx="4071966" cy="2857520"/>
            <a:chOff x="571472" y="2071678"/>
            <a:chExt cx="3143240" cy="2357430"/>
          </a:xfrm>
        </p:grpSpPr>
        <p:pic>
          <p:nvPicPr>
            <p:cNvPr id="4" name="Obrázek 3" descr="obr8_npKruge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472" y="2071678"/>
              <a:ext cx="3143240" cy="235743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571472" y="2071678"/>
              <a:ext cx="13871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8 – NP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Kruger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857224" y="4214818"/>
            <a:ext cx="3929090" cy="2500330"/>
            <a:chOff x="500034" y="4143380"/>
            <a:chExt cx="3148714" cy="2054536"/>
          </a:xfrm>
        </p:grpSpPr>
        <p:pic>
          <p:nvPicPr>
            <p:cNvPr id="10" name="Obrázek 9" descr="obr10_masai_mar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34" y="4143380"/>
              <a:ext cx="3148714" cy="2054536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500034" y="4143380"/>
              <a:ext cx="1768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 – NP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Masai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Mara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357686" y="1857364"/>
            <a:ext cx="4286280" cy="2857520"/>
            <a:chOff x="4357686" y="2000240"/>
            <a:chExt cx="3697499" cy="2347912"/>
          </a:xfrm>
        </p:grpSpPr>
        <p:pic>
          <p:nvPicPr>
            <p:cNvPr id="7" name="Obrázek 6" descr="obr9_serengeti_akaci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7686" y="2000240"/>
              <a:ext cx="3697499" cy="2347912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4357686" y="2000240"/>
              <a:ext cx="1534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9 – NP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Serengeti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714876" y="4071942"/>
            <a:ext cx="4143404" cy="2571768"/>
            <a:chOff x="4429124" y="3929066"/>
            <a:chExt cx="3238491" cy="2428868"/>
          </a:xfrm>
        </p:grpSpPr>
        <p:pic>
          <p:nvPicPr>
            <p:cNvPr id="12" name="Obrázek 11" descr="obr11_npNairobi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9124" y="3929066"/>
              <a:ext cx="3238491" cy="2428868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4429124" y="3929066"/>
              <a:ext cx="1493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11 – NP Nairobi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>
            <a:off x="5286380" y="3571876"/>
            <a:ext cx="3484565" cy="2848767"/>
            <a:chOff x="4929190" y="3214686"/>
            <a:chExt cx="3484565" cy="2848767"/>
          </a:xfrm>
        </p:grpSpPr>
        <p:pic>
          <p:nvPicPr>
            <p:cNvPr id="16" name="Obrázek 15" descr="obr16_zena_karamoj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3" y="3214686"/>
              <a:ext cx="3460752" cy="2595564"/>
            </a:xfrm>
            <a:prstGeom prst="rect">
              <a:avLst/>
            </a:prstGeom>
          </p:spPr>
        </p:pic>
        <p:sp>
          <p:nvSpPr>
            <p:cNvPr id="17" name="TextovéPole 16"/>
            <p:cNvSpPr txBox="1"/>
            <p:nvPr/>
          </p:nvSpPr>
          <p:spPr>
            <a:xfrm>
              <a:off x="4929190" y="5786454"/>
              <a:ext cx="2450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16 – žena z kmene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Karamojong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OBYVATELSTVO</a:t>
            </a:r>
            <a:endParaRPr lang="cs-CZ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071546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velké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množství etnických skupin</a:t>
            </a:r>
            <a:endParaRPr lang="cs-CZ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285720" y="2000240"/>
            <a:ext cx="2071702" cy="2491577"/>
            <a:chOff x="285720" y="2000240"/>
            <a:chExt cx="2071702" cy="2491577"/>
          </a:xfrm>
        </p:grpSpPr>
        <p:pic>
          <p:nvPicPr>
            <p:cNvPr id="4" name="Obrázek 3" descr="obr8_berbeř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2000240"/>
              <a:ext cx="1685550" cy="2247401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285720" y="4214818"/>
              <a:ext cx="2071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12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Masajka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s dítětem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643570" y="714356"/>
            <a:ext cx="3119459" cy="2563015"/>
            <a:chOff x="5572132" y="2071678"/>
            <a:chExt cx="3119459" cy="2563015"/>
          </a:xfrm>
        </p:grpSpPr>
        <p:pic>
          <p:nvPicPr>
            <p:cNvPr id="5" name="Obrázek 4" descr="obr9_tuare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3570" y="2071678"/>
              <a:ext cx="3048021" cy="2286016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5572132" y="4357694"/>
              <a:ext cx="3071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13 -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Samburové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643174" y="2357430"/>
            <a:ext cx="2071702" cy="3643338"/>
            <a:chOff x="2500298" y="1857364"/>
            <a:chExt cx="2206547" cy="4063213"/>
          </a:xfrm>
        </p:grpSpPr>
        <p:pic>
          <p:nvPicPr>
            <p:cNvPr id="10" name="Obrázek 9" descr="obr14_muz_Orom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0298" y="1857364"/>
              <a:ext cx="2206547" cy="3757620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2571736" y="5643578"/>
              <a:ext cx="2098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14 – muž z kmene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Oromo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285720" y="4572008"/>
            <a:ext cx="2127514" cy="2062949"/>
            <a:chOff x="285720" y="4572008"/>
            <a:chExt cx="2127514" cy="2062949"/>
          </a:xfrm>
        </p:grpSpPr>
        <p:pic>
          <p:nvPicPr>
            <p:cNvPr id="13" name="Obrázek 12" descr="obr15_kral_amhar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20" y="4572008"/>
              <a:ext cx="1944624" cy="1825752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357158" y="6357958"/>
              <a:ext cx="2056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15 – král kmene 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Amhara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3834</TotalTime>
  <Words>1372</Words>
  <Application>Microsoft Office PowerPoint</Application>
  <PresentationFormat>Předvádění na obrazovce (4:3)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Motiv sady Office</vt:lpstr>
      <vt:lpstr>Modul</vt:lpstr>
      <vt:lpstr>Aspekt</vt:lpstr>
      <vt:lpstr>Snímek 1</vt:lpstr>
      <vt:lpstr>Východní Afrika</vt:lpstr>
      <vt:lpstr>Zopakujte si:</vt:lpstr>
      <vt:lpstr>Snímek 4</vt:lpstr>
      <vt:lpstr>POVRCH  - velmi členitý - nejvyšší hora Afriky Kilimandžáro - nejhlubší jezero Afriky Tanganika - Velká příkopová propadlina</vt:lpstr>
      <vt:lpstr>PODNEBÍ</vt:lpstr>
      <vt:lpstr>VODSTVO</vt:lpstr>
      <vt:lpstr>NÁRODNÍ PARKY</vt:lpstr>
      <vt:lpstr>OBYVATELSTVO</vt:lpstr>
      <vt:lpstr>SÍDLA</vt:lpstr>
      <vt:lpstr>CESTOVNÍ RUCH</vt:lpstr>
      <vt:lpstr>  TĚŽBA</vt:lpstr>
      <vt:lpstr>ZEMĚDĚLSTVÍ</vt:lpstr>
      <vt:lpstr>PROBLÉMY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pavlja</cp:lastModifiedBy>
  <cp:revision>268</cp:revision>
  <dcterms:created xsi:type="dcterms:W3CDTF">2011-09-10T14:06:04Z</dcterms:created>
  <dcterms:modified xsi:type="dcterms:W3CDTF">2011-11-22T09:11:13Z</dcterms:modified>
</cp:coreProperties>
</file>