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8" r:id="rId4"/>
    <p:sldMasterId id="2147483770" r:id="rId5"/>
  </p:sldMasterIdLst>
  <p:sldIdLst>
    <p:sldId id="277" r:id="rId6"/>
    <p:sldId id="257" r:id="rId7"/>
    <p:sldId id="258" r:id="rId8"/>
    <p:sldId id="284" r:id="rId9"/>
    <p:sldId id="285" r:id="rId10"/>
    <p:sldId id="286" r:id="rId11"/>
    <p:sldId id="293" r:id="rId12"/>
    <p:sldId id="287" r:id="rId13"/>
    <p:sldId id="294" r:id="rId14"/>
    <p:sldId id="288" r:id="rId15"/>
    <p:sldId id="295" r:id="rId16"/>
    <p:sldId id="289" r:id="rId17"/>
    <p:sldId id="296" r:id="rId18"/>
    <p:sldId id="290" r:id="rId19"/>
    <p:sldId id="291" r:id="rId20"/>
    <p:sldId id="292" r:id="rId21"/>
    <p:sldId id="297" r:id="rId22"/>
    <p:sldId id="265" r:id="rId23"/>
    <p:sldId id="283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1.4.2013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březen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8.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Evropa – hospodářství2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o hospodářství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Evropy.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66929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Železniční doprava</a:t>
            </a:r>
            <a:endParaRPr lang="cs-CZ" sz="5400" b="1" cap="none" spc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772816"/>
            <a:ext cx="563167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- přeprava zboží na velkou vzdálenost</a:t>
            </a: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pokles objemu přepravy</a:t>
            </a: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rušení a zkracování tratí</a:t>
            </a: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rychlostní tratě, elektrifikace</a:t>
            </a:r>
          </a:p>
          <a:p>
            <a:pPr>
              <a:buFontTx/>
              <a:buChar char="-"/>
            </a:pPr>
            <a:endParaRPr lang="cs-CZ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Najděte v atlase železniční koridory.</a:t>
            </a:r>
            <a:endParaRPr lang="cs-CZ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9_pendol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600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03872" y="6453336"/>
            <a:ext cx="2340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9 – Pendolino čtvrté generace</a:t>
            </a:r>
            <a:endParaRPr lang="cs-CZ" sz="1200"/>
          </a:p>
        </p:txBody>
      </p:sp>
      <p:sp>
        <p:nvSpPr>
          <p:cNvPr id="4" name="TextovéPole 3"/>
          <p:cNvSpPr txBox="1"/>
          <p:nvPr/>
        </p:nvSpPr>
        <p:spPr>
          <a:xfrm>
            <a:off x="5831633" y="0"/>
            <a:ext cx="3312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smtClean="0">
                <a:latin typeface="Times New Roman" pitchFamily="18" charset="0"/>
                <a:cs typeface="Times New Roman" pitchFamily="18" charset="0"/>
              </a:rPr>
              <a:t>Pendolino (v překladu kyvadélko) je označení elektrických vlakových jednotek s aktivním naklápěním vozové skříně. Díky naklápění mohou projíždět oblouky až o 30 % vyšší rychlostí oproti vlakům bez naklápění.</a:t>
            </a:r>
            <a:endParaRPr lang="cs-CZ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76672"/>
            <a:ext cx="63180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Námořní doprava</a:t>
            </a:r>
            <a:endParaRPr lang="cs-CZ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988840"/>
            <a:ext cx="57743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přeprava zboží na značnou vzdálenost</a:t>
            </a:r>
          </a:p>
          <a:p>
            <a:endParaRPr lang="cs-CZ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mezikontinentální charakter</a:t>
            </a:r>
          </a:p>
          <a:p>
            <a:endParaRPr lang="cs-CZ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ČR – sektor v Hamburku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12_svedsko.jpg"/>
          <p:cNvPicPr>
            <a:picLocks noChangeAspect="1"/>
          </p:cNvPicPr>
          <p:nvPr/>
        </p:nvPicPr>
        <p:blipFill>
          <a:blip r:embed="rId2" cstate="print"/>
          <a:srcRect r="20184"/>
          <a:stretch>
            <a:fillRect/>
          </a:stretch>
        </p:blipFill>
        <p:spPr>
          <a:xfrm>
            <a:off x="4283969" y="0"/>
            <a:ext cx="4860032" cy="3295708"/>
          </a:xfrm>
          <a:prstGeom prst="rect">
            <a:avLst/>
          </a:prstGeom>
        </p:spPr>
      </p:pic>
      <p:pic>
        <p:nvPicPr>
          <p:cNvPr id="2" name="Obrázek 1" descr="obr10_hamburk_la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52053" cy="3789040"/>
          </a:xfrm>
          <a:prstGeom prst="rect">
            <a:avLst/>
          </a:prstGeom>
        </p:spPr>
      </p:pic>
      <p:pic>
        <p:nvPicPr>
          <p:cNvPr id="3" name="Obrázek 2" descr="obr11_var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284984"/>
            <a:ext cx="4953922" cy="3573016"/>
          </a:xfrm>
          <a:prstGeom prst="rect">
            <a:avLst/>
          </a:prstGeom>
        </p:spPr>
      </p:pic>
      <p:pic>
        <p:nvPicPr>
          <p:cNvPr id="5" name="Obrázek 4" descr="obr13_gibralt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266982"/>
            <a:ext cx="4788024" cy="359101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2363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10 – Hamburk, přístav na Labi 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7777536" y="3284984"/>
            <a:ext cx="1366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13 – Gibraltar </a:t>
            </a:r>
            <a:endParaRPr 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7824215" y="0"/>
            <a:ext cx="1319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12 – Švédsko </a:t>
            </a:r>
            <a:endParaRPr 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0" y="3284984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11 – Varna </a:t>
            </a:r>
            <a:endParaRPr lang="cs-CZ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88640"/>
            <a:ext cx="7427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Komunikační technologie</a:t>
            </a:r>
            <a:endParaRPr lang="cs-CZ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764704"/>
            <a:ext cx="70118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smtClean="0">
                <a:latin typeface="Times New Roman" pitchFamily="18" charset="0"/>
                <a:cs typeface="Times New Roman" pitchFamily="18" charset="0"/>
              </a:rPr>
              <a:t>- internet, mobilní telefon, televize, ……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obr14_inter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1282" y="1855716"/>
            <a:ext cx="5952718" cy="50022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55776" y="6581001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14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404664"/>
            <a:ext cx="65295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7200" b="1" cap="none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Světový obchod</a:t>
            </a:r>
            <a:endParaRPr lang="cs-CZ" sz="5400" b="1" cap="none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844824"/>
            <a:ext cx="81636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více jak ½ celkového objemu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největší export: Německo, Francie, Británie, Itálie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dovoz: paliva, suroviny, zemědělské plodiny (rýže, jižní ovoce)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vývoz: strojírenské výrobky, chemické výrobky, potraviny</a:t>
            </a:r>
            <a:endParaRPr lang="cs-CZ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15_pl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616059" y="0"/>
            <a:ext cx="65279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8800" b="1" cap="none" spc="0" smtClean="0">
                <a:ln/>
                <a:solidFill>
                  <a:schemeClr val="accent3"/>
                </a:solidFill>
                <a:effectLst/>
              </a:rPr>
              <a:t>Cestovní ruch</a:t>
            </a:r>
            <a:endParaRPr lang="cs-CZ" sz="5400" b="1" cap="none" spc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220072" y="1124744"/>
            <a:ext cx="3744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- Středomoří, Černomoří</a:t>
            </a:r>
            <a:endParaRPr lang="cs-CZ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273360" y="6581001"/>
            <a:ext cx="1870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15 – pláž v Chorvatsku</a:t>
            </a:r>
            <a:endParaRPr lang="cs-CZ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920750"/>
          </a:xfrm>
        </p:spPr>
        <p:txBody>
          <a:bodyPr/>
          <a:lstStyle/>
          <a:p>
            <a:pPr algn="l"/>
            <a:r>
              <a:rPr lang="cs-CZ" smtClean="0">
                <a:latin typeface="Times New Roman" pitchFamily="18" charset="0"/>
                <a:cs typeface="Times New Roman" pitchFamily="18" charset="0"/>
              </a:rPr>
              <a:t>OTÁZKY K OPAKOVÁNÍ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892480" cy="45720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Které oblasti služeb se v poslední době nejvíce rozvíjejí?</a:t>
            </a:r>
          </a:p>
          <a:p>
            <a:pPr marL="457200" indent="-457200">
              <a:buAutoNum type="arabicPeriod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 Jaké jsou výhody a nevýhody jednotlivých druhů dopravy (silniční, železniční, letecká, lodní)?</a:t>
            </a:r>
          </a:p>
          <a:p>
            <a:pPr marL="457200" indent="-457200">
              <a:buAutoNum type="arabicPeriod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Popiš některé současné trendy v železniční dopravě.</a:t>
            </a:r>
          </a:p>
          <a:p>
            <a:pPr marL="457200" indent="-457200">
              <a:buAutoNum type="arabicPeriod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Které další druhy dopravy znáš?</a:t>
            </a:r>
          </a:p>
          <a:p>
            <a:pPr marL="457200" indent="-457200">
              <a:buAutoNum type="arabicPeriod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Jmenuj nejvýznamnější evropské státy z hlediska exportu.</a:t>
            </a:r>
          </a:p>
          <a:p>
            <a:pPr marL="457200" indent="-457200">
              <a:buAutoNum type="arabicPeriod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Které hlavní komodity se do Evropy dováží?</a:t>
            </a:r>
          </a:p>
          <a:p>
            <a:pPr marL="457200" indent="-457200">
              <a:buAutoNum type="arabicPeriod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Jmenuj hlavní oblasti evropského cestovního ruchu.</a:t>
            </a:r>
            <a:endParaRPr lang="es-ES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920750"/>
          </a:xfrm>
        </p:spPr>
        <p:txBody>
          <a:bodyPr/>
          <a:lstStyle/>
          <a:p>
            <a:pPr algn="l"/>
            <a:r>
              <a:rPr lang="cs-CZ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196752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Fobos92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03-03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http://commons.wikimedia.org/wiki/File:Blaue-banane.png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2 - Zinneke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03-03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http://commons.wikimedia.org/wiki/File:Autobunnskr%C3%A4iz-RO-A201.jpg?uselang=cs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3 - Filzstift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03-03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http://commons.wikimedia.org/wiki/File:Image-Swiss-Highway-network-en.png?uselang=cs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4 - TomasNY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03-03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http://commons.wikimedia.org/wiki/File:A1_Motorway_Cyprus.JPG?uselang=cs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5 - eGuide Travel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03-03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http://commons.wikimedia.org/wiki/File:British_Airways_at_Terminal_5_in_2011.jpg?uselang=cs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6 - Thomas Nugent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03-03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http://commons.wikimedia.org/wiki/File:BAHeathrowHangar.jpg?uselang=cs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7 - Kristóf Csemniczky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03-03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http://commons.wikimedia.org/wiki/File:Aeroflot_A319_Budapest.jpg?uselang=cs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8 - Captainm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03-03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http://commons.wikimedia.org/wiki/File:A321_AIR_FRANCE_F-GTAV_F-GTAY_DSC_0384.JPG?uselang=cs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9 - David Gubler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03-03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http://commons.wikimedia.org/wiki/File:ETR_610_%22Cisalpino_due%22.jpg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10 - Wmeinhart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03-03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GNU Free Documentation License na www : http://commons.wikimedia.org/wiki/File:Elbe.Anleger_Neum%C3%BChlen.wmt.jpg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11 - Kosigrim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03-03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http://commons.wikimedia.org/wiki/File:Port_of_Varna_East.jpg?uselang=cs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12 - Sören Eriksson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03-03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http://commons.wikimedia.org/wiki/File:N%C3%A4vekvarn_vid_hamnen.jpg?uselang=cs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13 - Giorgiomonteforti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03-03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http://commons.wikimedia.org/wiki/File:Bay_of_Gibraltar_from_The_Rock_4.JPG?uselang=cs</a:t>
            </a:r>
            <a:endParaRPr lang="es-ES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920750"/>
          </a:xfrm>
        </p:spPr>
        <p:txBody>
          <a:bodyPr/>
          <a:lstStyle/>
          <a:p>
            <a:pPr algn="l"/>
            <a:r>
              <a:rPr lang="cs-CZ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89248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14 - Kozuch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Commos na www : http://commons.wikimedia.org/wiki/File:Internet_users_per_100_inhabitants_1997-2007_ITU.png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15 - vacation2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Commos na www : http://commons.wikimedia.org/wiki/File:Adriatic_near_Tu%C4%8Depi,_Croatia.jpg?uselang=cs</a:t>
            </a:r>
            <a:endParaRPr lang="es-ES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79512" y="476672"/>
            <a:ext cx="8712968" cy="4680520"/>
          </a:xfrm>
        </p:spPr>
        <p:txBody>
          <a:bodyPr>
            <a:noAutofit/>
          </a:bodyPr>
          <a:lstStyle/>
          <a:p>
            <a:pPr algn="ctr"/>
            <a: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Evropa</a:t>
            </a:r>
            <a:b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hospodářství</a:t>
            </a:r>
            <a:b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služby a doprava</a:t>
            </a:r>
            <a:endParaRPr lang="cs-CZ" sz="8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476672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Zopakujte si:</a:t>
            </a:r>
          </a:p>
          <a:p>
            <a:endParaRPr lang="cs-CZ" sz="4800" smtClean="0">
              <a:solidFill>
                <a:srgbClr val="F3A447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Česká republika má pronajatou část přístavu</a:t>
            </a: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 Marseille</a:t>
            </a: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 Hamburku</a:t>
            </a: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 Rotterdamu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15616" y="404664"/>
            <a:ext cx="38202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8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Služby</a:t>
            </a:r>
            <a:endParaRPr lang="cs-CZ" sz="54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43608" y="1844824"/>
            <a:ext cx="655980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rozvoj finančních služeb, cestovního ruchu</a:t>
            </a: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vysoká úroveň, směrem na východ klesá</a:t>
            </a:r>
            <a:endParaRPr lang="cs-CZ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1_modry_ban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36622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11560" y="116632"/>
            <a:ext cx="44550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96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Doprava</a:t>
            </a:r>
            <a:endParaRPr lang="cs-CZ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5661248"/>
            <a:ext cx="6410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rychlý rozvoj, nejvíc v „Modrém banánu“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620688"/>
            <a:ext cx="5634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Silniční doprava</a:t>
            </a:r>
            <a:endParaRPr lang="cs-CZ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2276872"/>
            <a:ext cx="675402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½ přepravy zboží i osob</a:t>
            </a: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přizpůsobivost</a:t>
            </a: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kratší vzdálenosti</a:t>
            </a: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systém dálnic</a:t>
            </a:r>
          </a:p>
          <a:p>
            <a:pPr>
              <a:buFontTx/>
              <a:buChar char="-"/>
            </a:pPr>
            <a:endParaRPr lang="cs-CZ" sz="280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Vyhledej v atlase státy s nejhustší silniční sítí.</a:t>
            </a:r>
            <a:endParaRPr lang="cs-CZ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_krizova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4890292" cy="5157192"/>
          </a:xfrm>
          <a:prstGeom prst="rect">
            <a:avLst/>
          </a:prstGeom>
        </p:spPr>
      </p:pic>
      <p:pic>
        <p:nvPicPr>
          <p:cNvPr id="3" name="Obrázek 2" descr="obr3_dalnice_svycarsk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9824" y="3088820"/>
            <a:ext cx="5394176" cy="3769180"/>
          </a:xfrm>
          <a:prstGeom prst="rect">
            <a:avLst/>
          </a:prstGeom>
        </p:spPr>
      </p:pic>
      <p:pic>
        <p:nvPicPr>
          <p:cNvPr id="4" name="Obrázek 3" descr="obr4_dalnice_kyp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0"/>
            <a:ext cx="4283968" cy="32116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620688"/>
            <a:ext cx="2978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2 – mimoúrovňová křižovatka, Německo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1691680" y="6453336"/>
            <a:ext cx="213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3 – silniční síť ve Švýcarsku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3419872" y="0"/>
            <a:ext cx="1501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4 – dálnice, Kypr</a:t>
            </a:r>
            <a:endParaRPr lang="cs-CZ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04664"/>
            <a:ext cx="62681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0" cap="none" spc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Letecká doprava</a:t>
            </a:r>
            <a:endParaRPr lang="cs-CZ" sz="5400" b="0" cap="none" spc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9" y="1988840"/>
            <a:ext cx="78488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dynamický rozvoj</a:t>
            </a: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největší letiště - londýnský Heathrow (odlétají </a:t>
            </a:r>
          </a:p>
          <a:p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 odtud letadla do 180 destinací v 90 státech světa)</a:t>
            </a:r>
          </a:p>
          <a:p>
            <a:pPr>
              <a:buFontTx/>
              <a:buChar char="-"/>
            </a:pPr>
            <a:endParaRPr lang="cs-CZ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Vyhledej v atlase některá mezinárodní letiště.</a:t>
            </a:r>
            <a:endParaRPr lang="cs-CZ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5_heathr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7"/>
            <a:ext cx="4355976" cy="2885835"/>
          </a:xfrm>
          <a:prstGeom prst="rect">
            <a:avLst/>
          </a:prstGeom>
        </p:spPr>
      </p:pic>
      <p:pic>
        <p:nvPicPr>
          <p:cNvPr id="3" name="Obrázek 2" descr="obr6_british_airwa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69850"/>
            <a:ext cx="5652120" cy="3188149"/>
          </a:xfrm>
          <a:prstGeom prst="rect">
            <a:avLst/>
          </a:prstGeom>
        </p:spPr>
      </p:pic>
      <p:pic>
        <p:nvPicPr>
          <p:cNvPr id="4" name="Obrázek 3" descr="obr7_hungary_aerofl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8196" y="2780928"/>
            <a:ext cx="4795804" cy="3429000"/>
          </a:xfrm>
          <a:prstGeom prst="rect">
            <a:avLst/>
          </a:prstGeom>
        </p:spPr>
      </p:pic>
      <p:pic>
        <p:nvPicPr>
          <p:cNvPr id="5" name="Obrázek 4" descr="obr8_air_france.JPG"/>
          <p:cNvPicPr>
            <a:picLocks noChangeAspect="1"/>
          </p:cNvPicPr>
          <p:nvPr/>
        </p:nvPicPr>
        <p:blipFill>
          <a:blip r:embed="rId5" cstate="print"/>
          <a:srcRect r="11993"/>
          <a:stretch>
            <a:fillRect/>
          </a:stretch>
        </p:blipFill>
        <p:spPr>
          <a:xfrm>
            <a:off x="3599384" y="620688"/>
            <a:ext cx="5544616" cy="202646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0"/>
            <a:ext cx="1293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5 - Heathrow</a:t>
            </a:r>
            <a:endParaRPr 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7226616" y="6165304"/>
            <a:ext cx="1917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7 – Aeroflot, Maďarsko</a:t>
            </a:r>
            <a:endParaRPr 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7850761" y="404664"/>
            <a:ext cx="1334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8 – Air France</a:t>
            </a:r>
            <a:endParaRPr lang="cs-CZ" sz="1200"/>
          </a:p>
        </p:txBody>
      </p:sp>
      <p:sp>
        <p:nvSpPr>
          <p:cNvPr id="10" name="TextovéPole 9"/>
          <p:cNvSpPr txBox="1"/>
          <p:nvPr/>
        </p:nvSpPr>
        <p:spPr>
          <a:xfrm>
            <a:off x="0" y="3429000"/>
            <a:ext cx="2305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6 – Heathrow, British Airways</a:t>
            </a:r>
            <a:endParaRPr lang="cs-CZ" sz="12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rchol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</TotalTime>
  <Words>784</Words>
  <Application>Microsoft Office PowerPoint</Application>
  <PresentationFormat>Předvádění na obrazovce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Vrchol</vt:lpstr>
      <vt:lpstr>1_Vrchol</vt:lpstr>
      <vt:lpstr>Aspekt</vt:lpstr>
      <vt:lpstr>1_Jmění</vt:lpstr>
      <vt:lpstr>Motiv sady Office</vt:lpstr>
      <vt:lpstr>Snímek 1</vt:lpstr>
      <vt:lpstr>Evropa - hospodářství služby a doprava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OTÁZKY K OPAKOVÁNÍ</vt:lpstr>
      <vt:lpstr>POUŽITÉ ZDROJE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  přírodní nej… podnebí, vodstvo</dc:title>
  <dc:creator>pavlja</dc:creator>
  <cp:lastModifiedBy>pavlja</cp:lastModifiedBy>
  <cp:revision>243</cp:revision>
  <dcterms:created xsi:type="dcterms:W3CDTF">2012-09-29T08:36:34Z</dcterms:created>
  <dcterms:modified xsi:type="dcterms:W3CDTF">2013-04-01T13:22:10Z</dcterms:modified>
</cp:coreProperties>
</file>