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19"/>
  </p:handoutMasterIdLst>
  <p:sldIdLst>
    <p:sldId id="274" r:id="rId4"/>
    <p:sldId id="256" r:id="rId5"/>
    <p:sldId id="259" r:id="rId6"/>
    <p:sldId id="257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csol.cz/zaklad/testy/form.php?&amp;jmeno_testu=../../zaklad/stranky_predmetu/zadani_testu/z7_05_jizni_afrika.txt&amp;img_adr=../../zaklad/stranky_predmetu/zadani_testu/z7_05_jizni_afrika%20&amp;vymazat=an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Victoria_Falls_Zambezi.jpg?uselang=cs" TargetMode="External"/><Relationship Id="rId13" Type="http://schemas.openxmlformats.org/officeDocument/2006/relationships/hyperlink" Target="http://commons.wikimedia.org/wiki/File:Hillbrow_Tower.jpg?uselang=cs" TargetMode="External"/><Relationship Id="rId18" Type="http://schemas.openxmlformats.org/officeDocument/2006/relationships/hyperlink" Target="http://commons.wikimedia.org/wiki/File:AIDS-Namibie.JPG" TargetMode="External"/><Relationship Id="rId3" Type="http://schemas.openxmlformats.org/officeDocument/2006/relationships/hyperlink" Target="http://commons.wikimedia.org/wiki/File:From_Swaneng_Hill,_Botswana.jpg" TargetMode="External"/><Relationship Id="rId7" Type="http://schemas.openxmlformats.org/officeDocument/2006/relationships/hyperlink" Target="http://commons.wikimedia.org/wiki/File:Vicfalls_helicopter.JPG?uselang=cs" TargetMode="External"/><Relationship Id="rId12" Type="http://schemas.openxmlformats.org/officeDocument/2006/relationships/hyperlink" Target="http://commons.wikimedia.org/wiki/File:Avenida_dos_Combatentes_Luanda.jpg?uselang=cs" TargetMode="External"/><Relationship Id="rId17" Type="http://schemas.openxmlformats.org/officeDocument/2006/relationships/hyperlink" Target="http://commons.wikimedia.org/wiki/File:Ambositra_04.jpg?uselang=cs" TargetMode="External"/><Relationship Id="rId2" Type="http://schemas.openxmlformats.org/officeDocument/2006/relationships/hyperlink" Target="http://d-maps.com/carte.php?num_car=737&amp;lang=en" TargetMode="External"/><Relationship Id="rId16" Type="http://schemas.openxmlformats.org/officeDocument/2006/relationships/hyperlink" Target="http://commons.wikimedia.org/wiki/File:Aranger_Citrus_maxima.jpg" TargetMode="External"/><Relationship Id="rId20" Type="http://schemas.openxmlformats.org/officeDocument/2006/relationships/hyperlink" Target="http://commons.wikimedia.org/wiki/File:Mandela_minus_Clint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GariepDam.jpg?uselang=cs" TargetMode="External"/><Relationship Id="rId11" Type="http://schemas.openxmlformats.org/officeDocument/2006/relationships/hyperlink" Target="http://commons.wikimedia.org/wiki/File:Greater_Cape_Town.jpg?uselang=cs" TargetMode="External"/><Relationship Id="rId5" Type="http://schemas.openxmlformats.org/officeDocument/2006/relationships/hyperlink" Target="http://commons.wikimedia.org/wiki/File:Table_mountain.JPG?uselang=cs" TargetMode="External"/><Relationship Id="rId15" Type="http://schemas.openxmlformats.org/officeDocument/2006/relationships/hyperlink" Target="http://commons.wikimedia.org/wiki/File:Tobacco.jpg" TargetMode="External"/><Relationship Id="rId10" Type="http://schemas.openxmlformats.org/officeDocument/2006/relationships/hyperlink" Target="http://commons.wikimedia.org/wiki/File:RSA_Pretoria_14.jpg?uselang=cs" TargetMode="External"/><Relationship Id="rId19" Type="http://schemas.openxmlformats.org/officeDocument/2006/relationships/hyperlink" Target="http://commons.wikimedia.org/wiki/File:Apartheid.jpg" TargetMode="External"/><Relationship Id="rId4" Type="http://schemas.openxmlformats.org/officeDocument/2006/relationships/hyperlink" Target="http://commons.wikimedia.org/wiki/File:Etosha_Moringa.jpg" TargetMode="External"/><Relationship Id="rId9" Type="http://schemas.openxmlformats.org/officeDocument/2006/relationships/hyperlink" Target="http://commons.wikimedia.org/wiki/File:Rosa_Hope05.jpg?uselang=cs" TargetMode="External"/><Relationship Id="rId14" Type="http://schemas.openxmlformats.org/officeDocument/2006/relationships/hyperlink" Target="http://commons.wikimedia.org/wiki/File:Antananarivo_-_Analakely.jpg?uselang=cs#fil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listopad 2011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Jižní Afrika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státech a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přírodních podmínkách jižní Afriky.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TĚŽBA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2571744"/>
            <a:ext cx="7786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JAR - všestranné nerostné bohatství (zlato, platina,  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          chrom, mangan, diamanty, uran)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       - významný producent černého uhlí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       - minerály tvoří 2/3 vývozu</a:t>
            </a:r>
          </a:p>
          <a:p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NAMIBIE - diamanty, zinek, uran, stříbro a jiné rudy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ZEMĚDĚLSTVÍ</a:t>
            </a:r>
            <a:endParaRPr lang="cs-CZ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 východní části regionu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vinná réva, citrusy, sladké brambory, pšenice, palma olejná, tabák, rýže</a:t>
            </a:r>
          </a:p>
          <a:p>
            <a:pPr>
              <a:buFontTx/>
              <a:buChar char="-"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428596" y="2928934"/>
            <a:ext cx="8405872" cy="3491710"/>
            <a:chOff x="571472" y="3000371"/>
            <a:chExt cx="8405872" cy="3491710"/>
          </a:xfrm>
        </p:grpSpPr>
        <p:grpSp>
          <p:nvGrpSpPr>
            <p:cNvPr id="13" name="Skupina 12"/>
            <p:cNvGrpSpPr/>
            <p:nvPr/>
          </p:nvGrpSpPr>
          <p:grpSpPr>
            <a:xfrm>
              <a:off x="571472" y="3000371"/>
              <a:ext cx="2286016" cy="3491710"/>
              <a:chOff x="785786" y="3286124"/>
              <a:chExt cx="1388745" cy="2226138"/>
            </a:xfrm>
          </p:grpSpPr>
          <p:pic>
            <p:nvPicPr>
              <p:cNvPr id="4" name="Obrázek 3" descr="obr21_korek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5786" y="3286124"/>
                <a:ext cx="1388745" cy="2057400"/>
              </a:xfrm>
              <a:prstGeom prst="rect">
                <a:avLst/>
              </a:prstGeom>
            </p:spPr>
          </p:pic>
          <p:sp>
            <p:nvSpPr>
              <p:cNvPr id="5" name="TextovéPole 4"/>
              <p:cNvSpPr txBox="1"/>
              <p:nvPr/>
            </p:nvSpPr>
            <p:spPr>
              <a:xfrm>
                <a:off x="785786" y="5335661"/>
                <a:ext cx="1084957" cy="176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>
                    <a:latin typeface="Times New Roman" pitchFamily="18" charset="0"/>
                    <a:cs typeface="Times New Roman" pitchFamily="18" charset="0"/>
                  </a:rPr>
                  <a:t>Obr. 15 - tabák</a:t>
                </a:r>
                <a:endParaRPr lang="cs-CZ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>
              <a:off x="2857488" y="3000372"/>
              <a:ext cx="3071834" cy="3490652"/>
              <a:chOff x="4357686" y="3786190"/>
              <a:chExt cx="1563617" cy="2250271"/>
            </a:xfrm>
          </p:grpSpPr>
          <p:pic>
            <p:nvPicPr>
              <p:cNvPr id="7" name="Obrázek 6" descr="obr22_datle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7527" y="3786190"/>
                <a:ext cx="1553776" cy="2071702"/>
              </a:xfrm>
              <a:prstGeom prst="rect">
                <a:avLst/>
              </a:prstGeom>
            </p:spPr>
          </p:pic>
          <p:sp>
            <p:nvSpPr>
              <p:cNvPr id="8" name="TextovéPole 7"/>
              <p:cNvSpPr txBox="1"/>
              <p:nvPr/>
            </p:nvSpPr>
            <p:spPr>
              <a:xfrm>
                <a:off x="4357686" y="5857892"/>
                <a:ext cx="872716" cy="17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>
                    <a:latin typeface="Times New Roman" pitchFamily="18" charset="0"/>
                    <a:cs typeface="Times New Roman" pitchFamily="18" charset="0"/>
                  </a:rPr>
                  <a:t>Obr. 16 - </a:t>
                </a:r>
                <a:r>
                  <a:rPr lang="cs-CZ" sz="1200" dirty="0" err="1" smtClean="0">
                    <a:latin typeface="Times New Roman" pitchFamily="18" charset="0"/>
                    <a:cs typeface="Times New Roman" pitchFamily="18" charset="0"/>
                  </a:rPr>
                  <a:t>pomelo</a:t>
                </a:r>
                <a:endParaRPr lang="cs-CZ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>
              <a:off x="5929322" y="3929066"/>
              <a:ext cx="3048022" cy="2563015"/>
              <a:chOff x="5929322" y="3929066"/>
              <a:chExt cx="3048022" cy="2563015"/>
            </a:xfrm>
          </p:grpSpPr>
          <p:pic>
            <p:nvPicPr>
              <p:cNvPr id="10" name="Obrázek 9" descr="obr23_třtina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9322" y="3929066"/>
                <a:ext cx="3048022" cy="2286016"/>
              </a:xfrm>
              <a:prstGeom prst="rect">
                <a:avLst/>
              </a:prstGeom>
            </p:spPr>
          </p:pic>
          <p:sp>
            <p:nvSpPr>
              <p:cNvPr id="11" name="TextovéPole 10"/>
              <p:cNvSpPr txBox="1"/>
              <p:nvPr/>
            </p:nvSpPr>
            <p:spPr>
              <a:xfrm>
                <a:off x="5929322" y="6215082"/>
                <a:ext cx="30003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>
                    <a:latin typeface="Times New Roman" pitchFamily="18" charset="0"/>
                    <a:cs typeface="Times New Roman" pitchFamily="18" charset="0"/>
                  </a:rPr>
                  <a:t>Obr. 17 – pěstování rýže na Madagaskaru</a:t>
                </a:r>
                <a:endParaRPr lang="cs-CZ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PROBLÉMY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7472386" cy="19002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následky 40 let společenské, politické a ekonomické </a:t>
            </a:r>
          </a:p>
          <a:p>
            <a:pPr>
              <a:buNone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izolace díky politice </a:t>
            </a:r>
            <a:r>
              <a:rPr lang="cs-CZ" sz="1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APARTHEIDU 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JAR</a:t>
            </a:r>
            <a:r>
              <a:rPr lang="cs-CZ" sz="19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9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(V roce 1948 byly přijaty zákony o apartheidu, odděleném soužití různých ras, v dubnu 1994 se uskutečnily první mnohorasové demokratické parlamentní volby a byl zvolen první černošský prezident – </a:t>
            </a:r>
            <a:r>
              <a:rPr lang="cs-CZ" sz="19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Nelson </a:t>
            </a:r>
            <a:r>
              <a:rPr lang="cs-CZ" sz="19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Mandela</a:t>
            </a:r>
            <a:r>
              <a:rPr lang="cs-CZ" sz="19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cs-CZ" sz="19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AIDS </a:t>
            </a:r>
            <a:r>
              <a:rPr lang="cs-CZ" sz="19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(Dnes je nakažena asi třetina dospělé populace Botswany; mezi lidmi v produktivním věku tento podíl dosahuje 50%.)</a:t>
            </a:r>
          </a:p>
          <a:p>
            <a:pPr>
              <a:buNone/>
            </a:pPr>
            <a:endParaRPr lang="cs-CZ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6858016" y="3143248"/>
            <a:ext cx="2071703" cy="3491714"/>
            <a:chOff x="6034204" y="4357691"/>
            <a:chExt cx="969883" cy="1840177"/>
          </a:xfrm>
        </p:grpSpPr>
        <p:pic>
          <p:nvPicPr>
            <p:cNvPr id="4" name="Obrázek 3" descr="obr24_bavln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8094" y="4357691"/>
              <a:ext cx="895923" cy="1695449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6034204" y="6051886"/>
              <a:ext cx="969883" cy="14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19 – apartheid v JAR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642910" y="3500438"/>
            <a:ext cx="3000396" cy="3134520"/>
            <a:chOff x="1428728" y="3786190"/>
            <a:chExt cx="1955439" cy="1941833"/>
          </a:xfrm>
        </p:grpSpPr>
        <p:pic>
          <p:nvPicPr>
            <p:cNvPr id="7" name="Obrázek 6" descr="obr25_hutě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0688" y="3786190"/>
              <a:ext cx="1853479" cy="1790700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1428728" y="5556422"/>
              <a:ext cx="1908881" cy="17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18 – AIDS v Namibii 2006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4214810" y="3357562"/>
            <a:ext cx="1998662" cy="3277395"/>
            <a:chOff x="4214810" y="3357562"/>
            <a:chExt cx="1998662" cy="3277395"/>
          </a:xfrm>
        </p:grpSpPr>
        <p:pic>
          <p:nvPicPr>
            <p:cNvPr id="13" name="Obrázek 12" descr="obr20_mandel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4810" y="3357562"/>
              <a:ext cx="1998662" cy="3016386"/>
            </a:xfrm>
            <a:prstGeom prst="rect">
              <a:avLst/>
            </a:prstGeom>
          </p:spPr>
        </p:pic>
        <p:sp>
          <p:nvSpPr>
            <p:cNvPr id="14" name="TextovéPole 13"/>
            <p:cNvSpPr txBox="1"/>
            <p:nvPr/>
          </p:nvSpPr>
          <p:spPr>
            <a:xfrm>
              <a:off x="4214810" y="6357958"/>
              <a:ext cx="18144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20 – Nelson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Mandela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Dračí hory, poušť Kalahari, , bažiny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Okawango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pánev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Makarikari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poušť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Namib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pánev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Etoša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řeky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Oranje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Vaal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Zambezi, Limpopo, Viktoriiny vodopády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Angola, Namibie, Zambie, Zimbabwe, Republika Jižní Afrika, Botswana, Madagaskar, Kinshasa, Dakar, Luanda, Lusaka, Harare, Antananarivo, Pretoria, Kapské Město, Johannesburg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Vyjmenuj státy oblasti a vybraná hlavní města.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Charakterizuj povrch oblasti.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Charakterizuj podnebí oblasti.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Charakterizuj vodstvo jižní Afriky.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Co víš o obyvatelstvu této oblasti? Kdo jsou Búrové?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Jmenuj některá významná sídla.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nerostné suroviny se v této oblasti těží?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Vyjmenuj plodiny, které se zde pěstují.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Se kterými problémy se jižní Afrika potýká?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zcsol.cz</a:t>
            </a:r>
            <a:r>
              <a:rPr lang="cs-CZ" sz="2400" dirty="0" smtClean="0">
                <a:hlinkClick r:id="rId2"/>
              </a:rPr>
              <a:t>/zaklad/testy/</a:t>
            </a:r>
            <a:r>
              <a:rPr lang="cs-CZ" sz="2400" dirty="0" err="1" smtClean="0">
                <a:hlinkClick r:id="rId2"/>
              </a:rPr>
              <a:t>form.php</a:t>
            </a:r>
            <a:r>
              <a:rPr lang="cs-CZ" sz="2400" dirty="0" smtClean="0">
                <a:hlinkClick r:id="rId2"/>
              </a:rPr>
              <a:t>?&amp;</a:t>
            </a:r>
            <a:r>
              <a:rPr lang="cs-CZ" sz="2400" dirty="0" err="1" smtClean="0">
                <a:hlinkClick r:id="rId2"/>
              </a:rPr>
              <a:t>jmeno</a:t>
            </a:r>
            <a:r>
              <a:rPr lang="cs-CZ" sz="2400" dirty="0" smtClean="0">
                <a:hlinkClick r:id="rId2"/>
              </a:rPr>
              <a:t>_testu=../../zaklad/</a:t>
            </a:r>
            <a:r>
              <a:rPr lang="cs-CZ" sz="2400" dirty="0" err="1" smtClean="0">
                <a:hlinkClick r:id="rId2"/>
              </a:rPr>
              <a:t>stranky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predmetu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zadani</a:t>
            </a:r>
            <a:r>
              <a:rPr lang="cs-CZ" sz="2400" dirty="0" smtClean="0">
                <a:hlinkClick r:id="rId2"/>
              </a:rPr>
              <a:t>_testu/z7_05_</a:t>
            </a:r>
            <a:r>
              <a:rPr lang="cs-CZ" sz="2400" dirty="0" err="1" smtClean="0">
                <a:hlinkClick r:id="rId2"/>
              </a:rPr>
              <a:t>jizni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afrika.txt</a:t>
            </a:r>
            <a:r>
              <a:rPr lang="cs-CZ" sz="2400" dirty="0" smtClean="0">
                <a:hlinkClick r:id="rId2"/>
              </a:rPr>
              <a:t>&amp;</a:t>
            </a:r>
            <a:r>
              <a:rPr lang="cs-CZ" sz="2400" dirty="0" err="1" smtClean="0">
                <a:hlinkClick r:id="rId2"/>
              </a:rPr>
              <a:t>img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adr</a:t>
            </a:r>
            <a:r>
              <a:rPr lang="cs-CZ" sz="2400" dirty="0" smtClean="0">
                <a:hlinkClick r:id="rId2"/>
              </a:rPr>
              <a:t>=../../</a:t>
            </a:r>
            <a:r>
              <a:rPr lang="cs-CZ" sz="2400" dirty="0" smtClean="0">
                <a:hlinkClick r:id="rId2"/>
              </a:rPr>
              <a:t>zaklad/</a:t>
            </a:r>
            <a:r>
              <a:rPr lang="cs-CZ" sz="2400" dirty="0" err="1" smtClean="0">
                <a:hlinkClick r:id="rId2"/>
              </a:rPr>
              <a:t>stranky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predmetu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zadani</a:t>
            </a:r>
            <a:r>
              <a:rPr lang="cs-CZ" sz="2400" dirty="0" smtClean="0">
                <a:hlinkClick r:id="rId2"/>
              </a:rPr>
              <a:t>_testu/z7_05_</a:t>
            </a:r>
            <a:r>
              <a:rPr lang="cs-CZ" sz="2400" dirty="0" err="1" smtClean="0">
                <a:hlinkClick r:id="rId2"/>
              </a:rPr>
              <a:t>jizni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afrika</a:t>
            </a:r>
            <a:r>
              <a:rPr lang="cs-CZ" sz="2400" smtClean="0">
                <a:hlinkClick r:id="rId2"/>
              </a:rPr>
              <a:t>%20&amp;vymazat=ano</a:t>
            </a:r>
            <a:endParaRPr lang="cs-CZ" sz="240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1,2 – Daniel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Dalet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2011-09-23],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http://d-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maps.com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carte.php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?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num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_car=737&amp;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lang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=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en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JackyR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http://commons.wikimedia.org/wiki/File:From_Swaneng_Hill,_Botswana.jpg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ikiwaner</a:t>
            </a:r>
            <a:r>
              <a:rPr lang="cs-CZ" sz="1200" b="1" dirty="0" smtClean="0"/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GNU Free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Documentation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License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http://commons.wikimedia.org/wiki/File:Etosha_Moringa.jpg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5_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[[user:]]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http://commons.wikimedia.org/wiki/File:Table_mountain.JPG?uselang=cs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Dr.Blofeld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http://commons.wikimedia.org/wiki/File:GariepDam.jpg?uselang=cs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Katherine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Howells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http://commons.wikimedia.org/wiki/File:Vicfalls_helicopter.JPG?uselang=cs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Zest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http://commons.wikimedia.org/wiki/File:Victoria_Falls_Zambezi.jpg?uselang=cs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http://commons.wikimedia.org/wiki/File:Rosa_Hope05.jpg?uselang=cs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10_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Țetcu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Mircea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Rareș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http://commons.wikimedia.org/wiki/File:RSA_Pretoria_14.jpg?uselang=cs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11_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Andrew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Massyn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http://commons.wikimedia.org/wiki/File:Greater_Cape_Town.jpg?uselang=cs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12_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http://commons.wikimedia.org/wiki/File:Avenida_dos_Combatentes_Luanda.jpg?uselang=cs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13_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Kemptonreporter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http://commons.wikimedia.org/wiki/File:Hillbrow_Tower.jpg?uselang=cs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14_ Gloumouth1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http://commons.wikimedia.org/wiki/File:Antananarivo_-_Analakely.jpg?uselang=cs#file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15_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http://commons.wikimedia.org/wiki/File:Tobacco.jpg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16_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Paucabot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http://commons.wikimedia.org/wiki/File:Aranger_Citrus_maxima.jpg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17_ Bernard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Gagnon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http://commons.wikimedia.org/wiki/File:Ambositra_04.jpg?uselang=cs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18_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http://commons.wikimedia.org/wiki/File:AIDS-Namibie.JPG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19_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Ullischnulli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(Ulrich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Stelzner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http://commons.wikimedia.org/wiki/File:Apartheid.jpg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20_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White House Photograph Office, Clinton Administration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http://commons.wikimedia.org/wiki/File:Mandela_minus_Clinton.jpg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142984"/>
            <a:ext cx="7158062" cy="36433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Jižní Afrika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142984"/>
            <a:ext cx="7158062" cy="642942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Ostrov Madagaskar je od Afriky oddělen: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Mosambickým průlivem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Madagaskarským průlivem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Madagaskarským průplavem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r2_afrika_se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4935308" cy="532103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28596" y="357166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Státy a hlavní města</a:t>
            </a:r>
            <a:endParaRPr lang="cs-CZ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5008" y="1214422"/>
            <a:ext cx="30003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Angola –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Luanda</a:t>
            </a:r>
          </a:p>
          <a:p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2 části oddělené Kongem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Zambie  -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Lusaka</a:t>
            </a:r>
          </a:p>
          <a:p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Přes 70 jazyků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Namibie </a:t>
            </a:r>
          </a:p>
          <a:p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Nezávislost na RJA od r. 1990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Botswana</a:t>
            </a:r>
          </a:p>
          <a:p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3. Hospodářsky nejvyspělejší stát Afriky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Zimbabwe –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Harare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Madagaskar -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Antananarivo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Republika Jižní Afrika – 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Pretoria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(od r. 2005 nese název </a:t>
            </a:r>
            <a:r>
              <a:rPr lang="cs-CZ" sz="1200" i="1" dirty="0" err="1" smtClean="0">
                <a:latin typeface="Times New Roman" pitchFamily="18" charset="0"/>
                <a:cs typeface="Times New Roman" pitchFamily="18" charset="0"/>
              </a:rPr>
              <a:t>Tshwane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) - výkonná moc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i="1" dirty="0" err="1" smtClean="0">
                <a:latin typeface="Times New Roman" pitchFamily="18" charset="0"/>
                <a:cs typeface="Times New Roman" pitchFamily="18" charset="0"/>
              </a:rPr>
              <a:t>Cape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i="1" dirty="0" err="1" smtClean="0">
                <a:latin typeface="Times New Roman" pitchFamily="18" charset="0"/>
                <a:cs typeface="Times New Roman" pitchFamily="18" charset="0"/>
              </a:rPr>
              <a:t>Town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(Kapské Město) – zákonodárná moc</a:t>
            </a:r>
          </a:p>
          <a:p>
            <a:r>
              <a:rPr lang="cs-CZ" sz="1400" b="1" i="1" dirty="0" err="1" smtClean="0">
                <a:latin typeface="Times New Roman" pitchFamily="18" charset="0"/>
                <a:cs typeface="Times New Roman" pitchFamily="18" charset="0"/>
              </a:rPr>
              <a:t>Bloemfontein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justice</a:t>
            </a:r>
            <a:endParaRPr lang="cs-C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________________________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Svazijsko -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absolutistická monarchie (království)</a:t>
            </a:r>
          </a:p>
          <a:p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- nejmenší průměrná délka života na světě (32,62 let)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Lesotho –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konstituční monarchie (království)</a:t>
            </a:r>
          </a:p>
          <a:p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- jediná země na světě, jejíž území leží výše než 1000 m n. m. (náhorní plošina – místy až 3000 m n. m.)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500298" y="471488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Angola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14678" y="4786322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Zambie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428860" y="521495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Namibie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428992" y="5143512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Zimbabwe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928926" y="5357826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Botswana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857356" y="6000768"/>
            <a:ext cx="1582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Republika Jižní Afrika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357686" y="5286388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Madagaskar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143372" y="5857892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Svazijsko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000496" y="6143644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Lesotho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Přímá spojovací šipka 21"/>
          <p:cNvCxnSpPr>
            <a:stCxn id="19" idx="1"/>
          </p:cNvCxnSpPr>
          <p:nvPr/>
        </p:nvCxnSpPr>
        <p:spPr>
          <a:xfrm rot="10800000">
            <a:off x="3786182" y="5857892"/>
            <a:ext cx="357190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20" idx="1"/>
          </p:cNvCxnSpPr>
          <p:nvPr/>
        </p:nvCxnSpPr>
        <p:spPr>
          <a:xfrm rot="10800000">
            <a:off x="3571868" y="6072206"/>
            <a:ext cx="428628" cy="209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357158" y="3786167"/>
            <a:ext cx="4357718" cy="3071833"/>
            <a:chOff x="785786" y="4621005"/>
            <a:chExt cx="3286148" cy="1585324"/>
          </a:xfrm>
        </p:grpSpPr>
        <p:pic>
          <p:nvPicPr>
            <p:cNvPr id="8" name="Obrázek 7" descr="obr5_nížina_egyp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786" y="4621005"/>
              <a:ext cx="3278182" cy="1303077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785786" y="5929330"/>
              <a:ext cx="3286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Obr.5 – Stolová hora, Kapské Město </a:t>
              </a:r>
              <a:endParaRPr lang="cs-CZ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3582990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POVRCH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část tzv. „vysoké Afriky“</a:t>
            </a:r>
            <a:b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rozsáhlé plošiny:</a:t>
            </a:r>
            <a:b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centrální bezodtoké pánve   </a:t>
            </a:r>
            <a:b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(Kalaharská pánev)</a:t>
            </a:r>
            <a:b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slané pánve s bažinami </a:t>
            </a:r>
            <a:b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Makarikari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Etoša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na jihu Kapské hory, Dračí hory</a:t>
            </a:r>
            <a:b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deštné lesy, pouště i savany</a:t>
            </a:r>
            <a:endParaRPr lang="cs-CZ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5286380" y="571480"/>
            <a:ext cx="3398024" cy="3429024"/>
            <a:chOff x="5715008" y="571480"/>
            <a:chExt cx="2969396" cy="2277263"/>
          </a:xfrm>
        </p:grpSpPr>
        <p:pic>
          <p:nvPicPr>
            <p:cNvPr id="3" name="Obrázek 2" descr="obr3_ Atlas mountain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0761" y="571480"/>
              <a:ext cx="2933643" cy="2027881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5715008" y="2571744"/>
              <a:ext cx="2928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Obr.3 – okraj pouště Kalahari</a:t>
              </a:r>
              <a:endParaRPr lang="cs-CZ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857752" y="3929066"/>
            <a:ext cx="3881438" cy="2705891"/>
            <a:chOff x="5786446" y="4052712"/>
            <a:chExt cx="2952744" cy="2225055"/>
          </a:xfrm>
        </p:grpSpPr>
        <p:pic>
          <p:nvPicPr>
            <p:cNvPr id="6" name="Obrázek 5" descr="obr4_poušť_Liby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6446" y="4052712"/>
              <a:ext cx="2952744" cy="1967265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5786446" y="6000768"/>
              <a:ext cx="2928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Obr.4 – napajedlo, pánev </a:t>
              </a:r>
              <a:r>
                <a:rPr lang="cs-CZ" sz="1200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Etoša</a:t>
              </a:r>
              <a:endParaRPr lang="cs-CZ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PODNEBÍ</a:t>
            </a:r>
            <a:endParaRPr lang="cs-CZ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500174"/>
            <a:ext cx="72152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velmi různorodé</a:t>
            </a:r>
          </a:p>
          <a:p>
            <a:pPr>
              <a:buFontTx/>
              <a:buChar char="-"/>
            </a:pP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ZÁPADNÍ POBŘEŽÍ: chladnější a  </a:t>
            </a:r>
          </a:p>
          <a:p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suché – díky chladným oceánským     </a:t>
            </a:r>
          </a:p>
          <a:p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proudům, srážky jen ve formě mlhy</a:t>
            </a:r>
          </a:p>
          <a:p>
            <a:pPr>
              <a:buFontTx/>
              <a:buChar char="-"/>
            </a:pP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VÝCHOD: teplé a vlhké</a:t>
            </a:r>
          </a:p>
          <a:p>
            <a:pPr>
              <a:buFontTx/>
              <a:buChar char="-"/>
            </a:pP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JIŽNÍ POBŘEŽÍ: středomořské   </a:t>
            </a:r>
          </a:p>
          <a:p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(subtropy), srážky téměř pravidelně </a:t>
            </a:r>
          </a:p>
          <a:p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po celý rok</a:t>
            </a:r>
            <a:endParaRPr lang="cs-CZ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pic>
        <p:nvPicPr>
          <p:cNvPr id="2050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8604"/>
            <a:ext cx="1428760" cy="1503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357158" y="3929066"/>
            <a:ext cx="3500462" cy="2563015"/>
            <a:chOff x="357158" y="3286124"/>
            <a:chExt cx="3500462" cy="2563015"/>
          </a:xfrm>
        </p:grpSpPr>
        <p:pic>
          <p:nvPicPr>
            <p:cNvPr id="4" name="Obrázek 3" descr="obr6_ni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58" y="3286124"/>
              <a:ext cx="3500462" cy="2332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ovéPole 4"/>
            <p:cNvSpPr txBox="1"/>
            <p:nvPr/>
          </p:nvSpPr>
          <p:spPr>
            <a:xfrm>
              <a:off x="357158" y="5572140"/>
              <a:ext cx="3214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6 – přehrada na řece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Oranje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5633332" y="1500174"/>
            <a:ext cx="3510668" cy="2848767"/>
            <a:chOff x="5088394" y="3071810"/>
            <a:chExt cx="3510668" cy="2848767"/>
          </a:xfrm>
        </p:grpSpPr>
        <p:pic>
          <p:nvPicPr>
            <p:cNvPr id="6" name="Obrázek 5" descr="obr7_peace_bridg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8394" y="3071810"/>
              <a:ext cx="3510668" cy="26330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ovéPole 6"/>
            <p:cNvSpPr txBox="1"/>
            <p:nvPr/>
          </p:nvSpPr>
          <p:spPr>
            <a:xfrm>
              <a:off x="5098632" y="5643578"/>
              <a:ext cx="30718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7 – Viktoriiny vodopády z helikoptéry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VODSTVO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071546"/>
            <a:ext cx="77867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řeka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Oranje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její přítok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Vaal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nejdelší řeky jižní   </a:t>
            </a: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Afriky (</a:t>
            </a:r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najdi pramen a ústí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řeka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Zambezi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protéká pouští Kalahari,</a:t>
            </a: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mezi státy Zimbabwe a Zambie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Viktoriiny vodopády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řeka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Limpopo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řeka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Okawango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ústí bažinatou </a:t>
            </a: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vnitrozemskou deltou (bažiny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Okawango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786182" y="4214818"/>
            <a:ext cx="3570144" cy="2563015"/>
            <a:chOff x="3786182" y="4214818"/>
            <a:chExt cx="3570144" cy="2563015"/>
          </a:xfrm>
        </p:grpSpPr>
        <p:pic>
          <p:nvPicPr>
            <p:cNvPr id="10" name="Obrázek 9" descr="obr8_Victoria_Falls_Zambezi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6182" y="4214818"/>
              <a:ext cx="3570144" cy="24288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ovéPole 10"/>
            <p:cNvSpPr txBox="1"/>
            <p:nvPr/>
          </p:nvSpPr>
          <p:spPr>
            <a:xfrm>
              <a:off x="4000496" y="6500834"/>
              <a:ext cx="19996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8 – Viktoriiny vodopády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OBYVATELSTVO</a:t>
            </a:r>
            <a:endParaRPr lang="cs-CZ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285860"/>
            <a:ext cx="78581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převažují černoši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Búrové – potomci britských a 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holandských kolonistů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rozmanité etnické skupiny, dělí se do mnoha kmenů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velká nezaměstnanost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1071538" y="3351579"/>
            <a:ext cx="7851696" cy="3053136"/>
            <a:chOff x="1071538" y="3351579"/>
            <a:chExt cx="7851696" cy="3053136"/>
          </a:xfrm>
        </p:grpSpPr>
        <p:pic>
          <p:nvPicPr>
            <p:cNvPr id="5" name="Obrázek 4" descr="obr9_tuare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3372" y="3351579"/>
              <a:ext cx="4779862" cy="3053136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1071538" y="5929330"/>
              <a:ext cx="3071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9 – holandští kolonisté – kachlový obraz    </a:t>
              </a:r>
            </a:p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             na zdi pošty blízko Pretorie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2143140" cy="1143000"/>
          </a:xfrm>
        </p:spPr>
        <p:txBody>
          <a:bodyPr>
            <a:noAutofit/>
          </a:bodyPr>
          <a:lstStyle/>
          <a:p>
            <a:pPr algn="l"/>
            <a:r>
              <a:rPr lang="cs-CZ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SÍDLA</a:t>
            </a:r>
            <a:endParaRPr lang="cs-CZ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285720" y="1214422"/>
            <a:ext cx="3022949" cy="2714644"/>
            <a:chOff x="714348" y="1285860"/>
            <a:chExt cx="2594321" cy="2500755"/>
          </a:xfrm>
        </p:grpSpPr>
        <p:pic>
          <p:nvPicPr>
            <p:cNvPr id="3" name="Obrázek 2" descr="obr10_riba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232" y="1654885"/>
              <a:ext cx="2545437" cy="1909078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714348" y="3500438"/>
              <a:ext cx="763344" cy="286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10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14348" y="1285860"/>
              <a:ext cx="1950768" cy="349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PRETORIA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4286249" y="214290"/>
            <a:ext cx="4355196" cy="3063081"/>
            <a:chOff x="5857884" y="285728"/>
            <a:chExt cx="2684920" cy="2564439"/>
          </a:xfrm>
        </p:grpSpPr>
        <p:pic>
          <p:nvPicPr>
            <p:cNvPr id="7" name="Obrázek 6" descr="obr11_alži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7937" y="654414"/>
              <a:ext cx="2654538" cy="1990904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8147994" y="2618261"/>
              <a:ext cx="394810" cy="231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11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857884" y="285728"/>
              <a:ext cx="2571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KAPSKÉ MĚSTO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285720" y="3929066"/>
            <a:ext cx="2987225" cy="2777329"/>
            <a:chOff x="285720" y="3929066"/>
            <a:chExt cx="2987225" cy="2777329"/>
          </a:xfrm>
        </p:grpSpPr>
        <p:pic>
          <p:nvPicPr>
            <p:cNvPr id="11" name="Obrázek 10" descr="obr12_tuni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158" y="4286256"/>
              <a:ext cx="2915787" cy="2186841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357158" y="3929066"/>
              <a:ext cx="1214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LUANDA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85720" y="6429396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12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3191413" y="3143248"/>
            <a:ext cx="3523726" cy="3714751"/>
            <a:chOff x="4147829" y="2714522"/>
            <a:chExt cx="2024268" cy="2343913"/>
          </a:xfrm>
        </p:grpSpPr>
        <p:pic>
          <p:nvPicPr>
            <p:cNvPr id="15" name="Obrázek 14" descr="obr13_tripoli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7829" y="2928934"/>
              <a:ext cx="1315053" cy="1847850"/>
            </a:xfrm>
            <a:prstGeom prst="rect">
              <a:avLst/>
            </a:prstGeom>
          </p:spPr>
        </p:pic>
        <p:sp>
          <p:nvSpPr>
            <p:cNvPr id="16" name="TextovéPole 15"/>
            <p:cNvSpPr txBox="1"/>
            <p:nvPr/>
          </p:nvSpPr>
          <p:spPr>
            <a:xfrm>
              <a:off x="4168375" y="4781436"/>
              <a:ext cx="10001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13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4243271" y="2714522"/>
              <a:ext cx="1928826" cy="249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JOHANNESBURG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5429256" y="3429000"/>
            <a:ext cx="3563934" cy="2991643"/>
            <a:chOff x="5429256" y="3429000"/>
            <a:chExt cx="3563934" cy="2991643"/>
          </a:xfrm>
        </p:grpSpPr>
        <p:pic>
          <p:nvPicPr>
            <p:cNvPr id="27" name="Obrázek 26" descr="obr14_antananariv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29256" y="3762168"/>
              <a:ext cx="3563934" cy="2374471"/>
            </a:xfrm>
            <a:prstGeom prst="rect">
              <a:avLst/>
            </a:prstGeom>
          </p:spPr>
        </p:pic>
        <p:sp>
          <p:nvSpPr>
            <p:cNvPr id="29" name="TextovéPole 28"/>
            <p:cNvSpPr txBox="1"/>
            <p:nvPr/>
          </p:nvSpPr>
          <p:spPr>
            <a:xfrm>
              <a:off x="5429256" y="3429000"/>
              <a:ext cx="18257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ANTANANARIVO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5429256" y="6143644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14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2979</TotalTime>
  <Words>1191</Words>
  <Application>Microsoft Office PowerPoint</Application>
  <PresentationFormat>Předvádění na obrazovce (4:3)</PresentationFormat>
  <Paragraphs>155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Motiv sady Office</vt:lpstr>
      <vt:lpstr>Modul</vt:lpstr>
      <vt:lpstr>Aspekt</vt:lpstr>
      <vt:lpstr>Snímek 1</vt:lpstr>
      <vt:lpstr>Jižní Afrika</vt:lpstr>
      <vt:lpstr>Zopakujte si:</vt:lpstr>
      <vt:lpstr>Snímek 4</vt:lpstr>
      <vt:lpstr>POVRCH  - část tzv. „vysoké Afriky“ - rozsáhlé plošiny:   centrální bezodtoké pánve      (Kalaharská pánev)   slané pánve s bažinami    (Makarikari, Etoša) - na jihu Kapské hory, Dračí hory - deštné lesy, pouště i savany</vt:lpstr>
      <vt:lpstr>PODNEBÍ</vt:lpstr>
      <vt:lpstr>VODSTVO</vt:lpstr>
      <vt:lpstr>OBYVATELSTVO</vt:lpstr>
      <vt:lpstr>SÍDLA</vt:lpstr>
      <vt:lpstr>  TĚŽBA</vt:lpstr>
      <vt:lpstr>ZEMĚDĚLSTVÍ</vt:lpstr>
      <vt:lpstr>PROBLÉMY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pavlja</cp:lastModifiedBy>
  <cp:revision>228</cp:revision>
  <dcterms:created xsi:type="dcterms:W3CDTF">2011-09-10T14:06:04Z</dcterms:created>
  <dcterms:modified xsi:type="dcterms:W3CDTF">2011-11-22T09:10:09Z</dcterms:modified>
</cp:coreProperties>
</file>