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8"/>
  </p:notesMasterIdLst>
  <p:handoutMasterIdLst>
    <p:handoutMasterId r:id="rId19"/>
  </p:handoutMasterIdLst>
  <p:sldIdLst>
    <p:sldId id="274" r:id="rId3"/>
    <p:sldId id="256" r:id="rId4"/>
    <p:sldId id="259" r:id="rId5"/>
    <p:sldId id="275" r:id="rId6"/>
    <p:sldId id="285" r:id="rId7"/>
    <p:sldId id="288" r:id="rId8"/>
    <p:sldId id="289" r:id="rId9"/>
    <p:sldId id="290" r:id="rId10"/>
    <p:sldId id="291" r:id="rId11"/>
    <p:sldId id="292" r:id="rId12"/>
    <p:sldId id="287" r:id="rId13"/>
    <p:sldId id="293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FFFFCC"/>
    <a:srgbClr val="FFFF99"/>
    <a:srgbClr val="FF00FF"/>
    <a:srgbClr val="99FF66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12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C5B4D-D328-4681-B0DC-5C164F03A64A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4DE6A-C619-4276-8794-72F0860DAF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261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485E5-2ACF-4AAD-9354-F7CF9E63EB0A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7F93A-CC6F-41E8-826A-03338B187F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27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62B7974-C0A7-406A-A524-E82E198FFE10}" type="datetimeFigureOut">
              <a:rPr lang="cs-CZ" smtClean="0"/>
              <a:pPr/>
              <a:t>11. 9. 2017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FDDC9DE-F2A4-4146-BF56-3C12E0C71A6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0034" y="428604"/>
            <a:ext cx="80010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Autor: Mgr. Jana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Pavlůsková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Datum: duben 2013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Ročník: 8.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Vzdělávací oblast: Člověk a příroda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Vzdělávací obor: Zeměpis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Tematický okruh: Zeměpis světadílů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Téma: Západní Evropa – Velká Británie, Irsko, Nizozemsko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Anotace: Prezentace určená jako výklad k učivu o státech 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západní Evropy.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Materiál je doplněn množstvím fotografií, shrnutím ve  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formě otázek k opakování a odkazem na interaktivní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test k procvičení.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5_irsk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8586860" y="0"/>
            <a:ext cx="557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5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22108" y="214290"/>
            <a:ext cx="52997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7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nizozemsko</a:t>
            </a:r>
            <a:endParaRPr lang="cs-CZ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85786" y="1214422"/>
            <a:ext cx="79296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2200" dirty="0" smtClean="0"/>
              <a:t> jedna ze 4 zemí Nizozemského království (+ Aruba, </a:t>
            </a:r>
            <a:r>
              <a:rPr lang="cs-CZ" sz="2200" dirty="0" err="1" smtClean="0"/>
              <a:t>Curacao</a:t>
            </a:r>
            <a:r>
              <a:rPr lang="cs-CZ" sz="2200" dirty="0" smtClean="0"/>
              <a:t>, Svatý Martin)</a:t>
            </a:r>
          </a:p>
          <a:p>
            <a:pPr>
              <a:buFontTx/>
              <a:buChar char="-"/>
            </a:pPr>
            <a:r>
              <a:rPr lang="cs-CZ" sz="2200" dirty="0" smtClean="0"/>
              <a:t> Haag (Amsterdam je hl. město </a:t>
            </a:r>
            <a:r>
              <a:rPr lang="cs-CZ" sz="2200" dirty="0" err="1" smtClean="0"/>
              <a:t>Niz</a:t>
            </a:r>
            <a:r>
              <a:rPr lang="cs-CZ" sz="2200" dirty="0" smtClean="0"/>
              <a:t>. království)</a:t>
            </a:r>
          </a:p>
          <a:p>
            <a:pPr>
              <a:buFontTx/>
              <a:buChar char="-"/>
            </a:pPr>
            <a:r>
              <a:rPr lang="cs-CZ" sz="2200" dirty="0" smtClean="0"/>
              <a:t> součást zemí Beneluxu (Belgie, </a:t>
            </a:r>
            <a:r>
              <a:rPr lang="cs-CZ" sz="2200" smtClean="0"/>
              <a:t>Nizozemsko,Lucembursko</a:t>
            </a:r>
            <a:r>
              <a:rPr lang="cs-CZ" sz="2200" dirty="0" smtClean="0"/>
              <a:t>)</a:t>
            </a:r>
          </a:p>
          <a:p>
            <a:pPr>
              <a:buFontTx/>
              <a:buChar char="-"/>
            </a:pPr>
            <a:r>
              <a:rPr lang="cs-CZ" sz="2200" dirty="0" smtClean="0"/>
              <a:t> 1/3 území pod úrovní hladiny světového oceánu</a:t>
            </a:r>
          </a:p>
          <a:p>
            <a:pPr>
              <a:buFontTx/>
              <a:buChar char="-"/>
            </a:pPr>
            <a:r>
              <a:rPr lang="cs-CZ" sz="2200" dirty="0" smtClean="0"/>
              <a:t> je jednou z nejbohatších zemí na světě a celosvětově vzato se řadí mezi dvacet největších ekonomik</a:t>
            </a:r>
          </a:p>
          <a:p>
            <a:pPr>
              <a:buFontTx/>
              <a:buChar char="-"/>
            </a:pPr>
            <a:r>
              <a:rPr lang="cs-CZ" sz="2200" dirty="0" smtClean="0"/>
              <a:t> těžba zemního plynu (Nizozemsko je v těžbě zemního plynu 6. na světě)</a:t>
            </a:r>
          </a:p>
          <a:p>
            <a:pPr>
              <a:buFontTx/>
              <a:buChar char="-"/>
            </a:pPr>
            <a:r>
              <a:rPr lang="cs-CZ" sz="2200" dirty="0" smtClean="0"/>
              <a:t> zpracování ropy</a:t>
            </a:r>
          </a:p>
          <a:p>
            <a:pPr>
              <a:buFontTx/>
              <a:buChar char="-"/>
            </a:pPr>
            <a:r>
              <a:rPr lang="cs-CZ" sz="2200" dirty="0" smtClean="0"/>
              <a:t> </a:t>
            </a:r>
            <a:r>
              <a:rPr lang="cs-CZ" sz="2200" dirty="0" err="1" smtClean="0"/>
              <a:t>elektrostrojírenský</a:t>
            </a:r>
            <a:r>
              <a:rPr lang="cs-CZ" sz="2200" dirty="0" smtClean="0"/>
              <a:t>  průmysl (např. elektronika </a:t>
            </a:r>
            <a:r>
              <a:rPr lang="cs-CZ" sz="2200" dirty="0" err="1" smtClean="0"/>
              <a:t>Phillips</a:t>
            </a:r>
            <a:r>
              <a:rPr lang="cs-CZ" sz="2200" dirty="0" smtClean="0"/>
              <a:t>)</a:t>
            </a:r>
          </a:p>
          <a:p>
            <a:pPr>
              <a:buFontTx/>
              <a:buChar char="-"/>
            </a:pPr>
            <a:r>
              <a:rPr lang="cs-CZ" sz="2200" dirty="0" smtClean="0"/>
              <a:t> přístav </a:t>
            </a:r>
            <a:r>
              <a:rPr lang="cs-CZ" sz="2200" dirty="0" err="1" smtClean="0"/>
              <a:t>Europort</a:t>
            </a:r>
            <a:r>
              <a:rPr lang="cs-CZ" sz="2200" dirty="0" smtClean="0"/>
              <a:t> v Rotterdamu, který je nyní třetím největším na světě</a:t>
            </a:r>
          </a:p>
          <a:p>
            <a:pPr>
              <a:buFontTx/>
              <a:buChar char="-"/>
            </a:pPr>
            <a:r>
              <a:rPr lang="cs-CZ" sz="2200" dirty="0" smtClean="0"/>
              <a:t> dobře rozvinuté zemědělství - chov skotu (mléčné výrobky → holandské sýry), drůbeže a prasat, pěstování květin, např. tulipány (tulipán je národní rostlina Nizozemí)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6_niz_maja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3268264"/>
            <a:ext cx="4786314" cy="3589736"/>
          </a:xfrm>
          <a:prstGeom prst="rect">
            <a:avLst/>
          </a:prstGeom>
        </p:spPr>
      </p:pic>
      <p:pic>
        <p:nvPicPr>
          <p:cNvPr id="3" name="Obrázek 2" descr="obr7_syry_goud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572132" cy="3858701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0" y="3857628"/>
            <a:ext cx="25504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7 – Trh se sýry v městečku Gouda</a:t>
            </a:r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586860" y="3000372"/>
            <a:ext cx="557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6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r26_mapa_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6732"/>
          </a:xfrm>
          <a:prstGeom prst="rect">
            <a:avLst/>
          </a:prstGeom>
          <a:ln>
            <a:noFill/>
          </a:ln>
          <a:effectLst/>
          <a:scene3d>
            <a:camera prst="perspectiveFront"/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UKAŽ NA MAPĚ</a:t>
            </a:r>
            <a:endParaRPr lang="cs-CZ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Anglie, Skotsko, Severní Irsko, Wales</a:t>
            </a:r>
          </a:p>
          <a:p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Londýn, Dublin, Haag, Amsterodam, Oxford, Birmingham, Cambridge</a:t>
            </a:r>
          </a:p>
          <a:p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Temže, </a:t>
            </a:r>
            <a:r>
              <a:rPr lang="cs-CZ" sz="4000" dirty="0" err="1" smtClean="0">
                <a:latin typeface="Times New Roman" pitchFamily="18" charset="0"/>
                <a:cs typeface="Times New Roman" pitchFamily="18" charset="0"/>
              </a:rPr>
              <a:t>Severn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, Tweed, </a:t>
            </a:r>
            <a:r>
              <a:rPr lang="cs-CZ" sz="4000" dirty="0" err="1" smtClean="0">
                <a:latin typeface="Times New Roman" pitchFamily="18" charset="0"/>
                <a:cs typeface="Times New Roman" pitchFamily="18" charset="0"/>
              </a:rPr>
              <a:t>Maas</a:t>
            </a:r>
            <a:endParaRPr lang="cs-CZ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Kambrické pohoří, Cornwallský poloostrov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OTÁZKY K OPAKOVÁNÍ</a:t>
            </a:r>
            <a:endParaRPr lang="cs-CZ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72006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Srovnej hospodářství Velké Británie, Irska a Nizozemska vzhledem k přírodním podmínkám.</a:t>
            </a:r>
          </a:p>
          <a:p>
            <a:pPr lvl="0"/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Jaký je rozdíl mezi Irskou republikou a Severním Irskem?</a:t>
            </a:r>
          </a:p>
          <a:p>
            <a:pPr lvl="0"/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Jaký vztah má Nizozemsko a Nizozemské království?</a:t>
            </a:r>
          </a:p>
          <a:p>
            <a:pPr lvl="0"/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Co je </a:t>
            </a:r>
            <a:r>
              <a:rPr lang="cs-CZ" sz="2900" dirty="0" err="1" smtClean="0">
                <a:latin typeface="Times New Roman" pitchFamily="18" charset="0"/>
                <a:cs typeface="Times New Roman" pitchFamily="18" charset="0"/>
              </a:rPr>
              <a:t>Commonwealth</a:t>
            </a:r>
            <a:r>
              <a:rPr lang="cs-CZ" sz="290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900" b="1" dirty="0" smtClean="0">
                <a:latin typeface="Times New Roman" pitchFamily="18" charset="0"/>
                <a:cs typeface="Times New Roman" pitchFamily="18" charset="0"/>
              </a:rPr>
              <a:t>PROCVIČTE SE V TESTÍKU</a:t>
            </a:r>
          </a:p>
          <a:p>
            <a:r>
              <a:rPr lang="cs-CZ" sz="2400" dirty="0" smtClean="0"/>
              <a:t>http://www.</a:t>
            </a:r>
            <a:r>
              <a:rPr lang="cs-CZ" sz="2400" dirty="0" err="1" smtClean="0"/>
              <a:t>zcsol.cz</a:t>
            </a:r>
            <a:r>
              <a:rPr lang="cs-CZ" sz="2400" dirty="0" smtClean="0"/>
              <a:t>/zaklad/testy/</a:t>
            </a:r>
            <a:r>
              <a:rPr lang="cs-CZ" sz="2400" dirty="0" err="1" smtClean="0"/>
              <a:t>form.php</a:t>
            </a:r>
            <a:r>
              <a:rPr lang="cs-CZ" sz="2400" dirty="0" smtClean="0"/>
              <a:t>?&amp;</a:t>
            </a:r>
            <a:r>
              <a:rPr lang="cs-CZ" sz="2400" dirty="0" err="1" smtClean="0"/>
              <a:t>jmeno</a:t>
            </a:r>
            <a:r>
              <a:rPr lang="cs-CZ" sz="2400" dirty="0" smtClean="0"/>
              <a:t>_testu=../../zaklad/</a:t>
            </a:r>
            <a:r>
              <a:rPr lang="cs-CZ" sz="2400" dirty="0" err="1" smtClean="0"/>
              <a:t>stranky</a:t>
            </a:r>
            <a:r>
              <a:rPr lang="cs-CZ" sz="2400" dirty="0" smtClean="0"/>
              <a:t>_</a:t>
            </a:r>
            <a:r>
              <a:rPr lang="cs-CZ" sz="2400" dirty="0" err="1" smtClean="0"/>
              <a:t>predmetu</a:t>
            </a:r>
            <a:r>
              <a:rPr lang="cs-CZ" sz="2400" dirty="0" smtClean="0"/>
              <a:t>/</a:t>
            </a:r>
            <a:r>
              <a:rPr lang="cs-CZ" sz="2400" dirty="0" err="1" smtClean="0"/>
              <a:t>zadani</a:t>
            </a:r>
            <a:r>
              <a:rPr lang="cs-CZ" sz="2400" dirty="0" smtClean="0"/>
              <a:t>_testu/z7_15_</a:t>
            </a:r>
            <a:r>
              <a:rPr lang="cs-CZ" sz="2400" dirty="0" err="1" smtClean="0"/>
              <a:t>blizky</a:t>
            </a:r>
            <a:r>
              <a:rPr lang="cs-CZ" sz="2400" dirty="0" smtClean="0"/>
              <a:t>_</a:t>
            </a:r>
            <a:r>
              <a:rPr lang="cs-CZ" sz="2400" dirty="0" err="1" smtClean="0"/>
              <a:t>vychod.txt</a:t>
            </a:r>
            <a:r>
              <a:rPr lang="cs-CZ" sz="2400" dirty="0" smtClean="0"/>
              <a:t>&amp;</a:t>
            </a:r>
            <a:r>
              <a:rPr lang="cs-CZ" sz="2400" dirty="0" err="1" smtClean="0"/>
              <a:t>img</a:t>
            </a:r>
            <a:r>
              <a:rPr lang="cs-CZ" sz="2400" dirty="0" smtClean="0"/>
              <a:t>_</a:t>
            </a:r>
            <a:r>
              <a:rPr lang="cs-CZ" sz="2400" dirty="0" err="1" smtClean="0"/>
              <a:t>adr</a:t>
            </a:r>
            <a:r>
              <a:rPr lang="cs-CZ" sz="2400" dirty="0" smtClean="0"/>
              <a:t>=../</a:t>
            </a:r>
            <a:r>
              <a:rPr lang="cs-CZ" sz="2400" dirty="0" err="1" smtClean="0"/>
              <a:t>stranky</a:t>
            </a:r>
            <a:r>
              <a:rPr lang="cs-CZ" sz="2400" dirty="0" smtClean="0"/>
              <a:t>_</a:t>
            </a:r>
            <a:r>
              <a:rPr lang="cs-CZ" sz="2400" dirty="0" err="1" smtClean="0"/>
              <a:t>predmetu</a:t>
            </a:r>
            <a:r>
              <a:rPr lang="cs-CZ" sz="2400" dirty="0" smtClean="0"/>
              <a:t>/</a:t>
            </a:r>
            <a:r>
              <a:rPr lang="cs-CZ" sz="2400" dirty="0" err="1" smtClean="0"/>
              <a:t>zadani</a:t>
            </a:r>
            <a:r>
              <a:rPr lang="cs-CZ" sz="2400" dirty="0" smtClean="0"/>
              <a:t>_testu/z7_15_</a:t>
            </a:r>
            <a:r>
              <a:rPr lang="cs-CZ" sz="2400" dirty="0" err="1" smtClean="0"/>
              <a:t>blizky</a:t>
            </a:r>
            <a:r>
              <a:rPr lang="cs-CZ" sz="2400" dirty="0" smtClean="0"/>
              <a:t>_</a:t>
            </a:r>
            <a:r>
              <a:rPr lang="cs-CZ" sz="2400" dirty="0" err="1" smtClean="0"/>
              <a:t>vychod</a:t>
            </a:r>
            <a:r>
              <a:rPr lang="cs-CZ" sz="2400" dirty="0" smtClean="0"/>
              <a:t>&amp;vymazat=ano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POUŽITÉ ZDROJE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1 -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KoenB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4-07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jako volné dílo na www: http://commons.wikimedia.org/wiki/File:Europe-nofill-black-lores.png?uselang=cs</a:t>
            </a:r>
          </a:p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2 -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Andrew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Dunn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4-07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pod licencí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Commons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na www: http://commons.wikimedia.org/wiki/File:Routemaster_Bus,_Piccadilly_Circus.jpg</a:t>
            </a:r>
          </a:p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3 - David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Monniaux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4-07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pod licencí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Commons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na www: http://cs.wikipedia.org/wiki/Soubor:London_eye_501588_fh000038.jpg</a:t>
            </a:r>
          </a:p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4 - NASA/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Bill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Ingalls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4-07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jako volné dílo na www: http://cs.wikipedia.org/wiki/Soubor:Elizabeth_II_greets_NASA_GSFC_employees,_May_8,_2007_edit.jpg</a:t>
            </a:r>
          </a:p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5 -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Osioni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4-07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jako volné dílo na www: http://commons.wikimedia.org/wiki/File:Aran_Island_pastures.jpg</a:t>
            </a:r>
          </a:p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6 -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Fijnlijn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4-07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jako volné dílo na www: http://commons.wikimedia.org/wiki/File:Marken_Lighthouse.JPG?uselang=cs</a:t>
            </a:r>
          </a:p>
          <a:p>
            <a:pPr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Obr. 7 -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Johi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[201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4-07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dostupné jako volné dílo na www: http://cs.wikipedia.org/wiki/Soubor:Kaasmarkt2_close.jpg</a:t>
            </a:r>
            <a:endParaRPr lang="es-ES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85720" y="357166"/>
            <a:ext cx="8572560" cy="6143668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071538" y="1357298"/>
            <a:ext cx="7158037" cy="3643313"/>
          </a:xfrm>
        </p:spPr>
        <p:txBody>
          <a:bodyPr>
            <a:noAutofit/>
          </a:bodyPr>
          <a:lstStyle/>
          <a:p>
            <a:r>
              <a:rPr lang="cs-C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Západní Evropa</a:t>
            </a:r>
            <a:br>
              <a:rPr lang="cs-C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cs-C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Velká Británie, Irsko, Nizozemsko</a:t>
            </a:r>
            <a:endParaRPr lang="cs-CZ" sz="6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14282" y="357166"/>
            <a:ext cx="8572560" cy="6143668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000100" y="1142984"/>
            <a:ext cx="7158037" cy="642938"/>
          </a:xfrm>
        </p:spPr>
        <p:txBody>
          <a:bodyPr>
            <a:noAutofit/>
          </a:bodyPr>
          <a:lstStyle/>
          <a:p>
            <a:r>
              <a:rPr lang="cs-C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Zopakujte si:</a:t>
            </a:r>
            <a:endParaRPr lang="cs-CZ" sz="6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42976" y="2500306"/>
            <a:ext cx="68580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Povrch Velké Británie je charakterizován především</a:t>
            </a:r>
          </a:p>
          <a:p>
            <a:endParaRPr lang="cs-CZ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pahorkatinami a vrchovinami</a:t>
            </a:r>
          </a:p>
          <a:p>
            <a:pPr marL="342900" indent="-342900">
              <a:buAutoNum type="alphaLcParenR"/>
            </a:pPr>
            <a:endParaRPr lang="cs-CZ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nížinami a rovinami</a:t>
            </a:r>
          </a:p>
          <a:p>
            <a:pPr marL="342900" indent="-342900">
              <a:buAutoNum type="alphaLcParenR"/>
            </a:pPr>
            <a:endParaRPr lang="cs-CZ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velehorami</a:t>
            </a:r>
            <a:endParaRPr lang="cs-CZ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1_mapa.jpg"/>
          <p:cNvPicPr>
            <a:picLocks noChangeAspect="1"/>
          </p:cNvPicPr>
          <p:nvPr/>
        </p:nvPicPr>
        <p:blipFill>
          <a:blip r:embed="rId2"/>
          <a:srcRect t="13847" r="41431" b="20549"/>
          <a:stretch>
            <a:fillRect/>
          </a:stretch>
        </p:blipFill>
        <p:spPr>
          <a:xfrm>
            <a:off x="2057342" y="389398"/>
            <a:ext cx="5029316" cy="6079204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11" name="TextovéPole 10"/>
          <p:cNvSpPr txBox="1"/>
          <p:nvPr/>
        </p:nvSpPr>
        <p:spPr>
          <a:xfrm>
            <a:off x="2643174" y="3714752"/>
            <a:ext cx="62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Irsko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00430" y="3286124"/>
            <a:ext cx="9176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Velká </a:t>
            </a:r>
          </a:p>
          <a:p>
            <a:r>
              <a:rPr lang="cs-CZ" dirty="0" smtClean="0"/>
              <a:t>Británie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572000" y="3929066"/>
            <a:ext cx="1285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Nizozemsko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143768" y="6143644"/>
            <a:ext cx="557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1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28411" y="428604"/>
            <a:ext cx="608717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Velká Británie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00034" y="1785926"/>
            <a:ext cx="7922875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 monarchie</a:t>
            </a:r>
          </a:p>
          <a:p>
            <a:pPr>
              <a:buFontTx/>
              <a:buChar char="-"/>
            </a:pPr>
            <a:r>
              <a:rPr lang="cs-CZ" sz="2000" dirty="0" smtClean="0"/>
              <a:t> Londýn</a:t>
            </a:r>
          </a:p>
          <a:p>
            <a:pPr>
              <a:buFontTx/>
              <a:buChar char="-"/>
            </a:pPr>
            <a:r>
              <a:rPr lang="cs-CZ" sz="2000" dirty="0" smtClean="0"/>
              <a:t> 4 historické země (Anglie, Skotsko, Severní Irsko, Wales)</a:t>
            </a:r>
          </a:p>
          <a:p>
            <a:pPr>
              <a:buFontTx/>
              <a:buChar char="-"/>
            </a:pPr>
            <a:r>
              <a:rPr lang="cs-CZ" sz="2000" dirty="0" smtClean="0"/>
              <a:t> jeden z nejvyspělejších států světa (člen G8)</a:t>
            </a:r>
          </a:p>
          <a:p>
            <a:pPr>
              <a:buFontTx/>
              <a:buChar char="-"/>
            </a:pPr>
            <a:r>
              <a:rPr lang="cs-CZ" sz="2000" dirty="0" smtClean="0"/>
              <a:t> se současnými a bývalými koloniemi sdružena v </a:t>
            </a:r>
            <a:r>
              <a:rPr lang="cs-CZ" sz="2000" dirty="0" err="1" smtClean="0"/>
              <a:t>Commonwealthu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b="1" dirty="0" smtClean="0"/>
              <a:t>Obyvatelstvo</a:t>
            </a:r>
          </a:p>
          <a:p>
            <a:pPr>
              <a:buFontTx/>
              <a:buChar char="-"/>
            </a:pPr>
            <a:r>
              <a:rPr lang="cs-CZ" sz="2000" dirty="0" smtClean="0"/>
              <a:t> germánská jazyková skupina, keltská jazyková skupina (Skotové)</a:t>
            </a:r>
          </a:p>
          <a:p>
            <a:endParaRPr lang="cs-CZ" sz="2000" dirty="0" smtClean="0"/>
          </a:p>
          <a:p>
            <a:r>
              <a:rPr lang="cs-CZ" sz="2000" b="1" dirty="0" smtClean="0"/>
              <a:t>Hospodářství</a:t>
            </a:r>
          </a:p>
          <a:p>
            <a:pPr>
              <a:buFontTx/>
              <a:buChar char="-"/>
            </a:pPr>
            <a:r>
              <a:rPr lang="cs-CZ" sz="2000" dirty="0" smtClean="0"/>
              <a:t> petrochemie (paliva) – těžba ropy v Severním moři</a:t>
            </a:r>
          </a:p>
          <a:p>
            <a:pPr>
              <a:buFontTx/>
              <a:buChar char="-"/>
            </a:pPr>
            <a:r>
              <a:rPr lang="cs-CZ" sz="2000" dirty="0" smtClean="0"/>
              <a:t> strojírenství – výroba automobilů (</a:t>
            </a:r>
            <a:r>
              <a:rPr lang="cs-CZ" sz="2000" dirty="0" err="1" smtClean="0"/>
              <a:t>Jaguar</a:t>
            </a:r>
            <a:r>
              <a:rPr lang="cs-CZ" sz="2000" dirty="0" smtClean="0"/>
              <a:t>, </a:t>
            </a:r>
            <a:r>
              <a:rPr lang="cs-CZ" sz="2000" dirty="0" err="1" smtClean="0"/>
              <a:t>Rolls</a:t>
            </a:r>
            <a:r>
              <a:rPr lang="cs-CZ" sz="2000" dirty="0" smtClean="0"/>
              <a:t> </a:t>
            </a:r>
            <a:r>
              <a:rPr lang="cs-CZ" sz="2000" dirty="0" err="1" smtClean="0"/>
              <a:t>Royce</a:t>
            </a:r>
            <a:r>
              <a:rPr lang="cs-CZ" sz="2000" dirty="0" smtClean="0"/>
              <a:t>, </a:t>
            </a:r>
            <a:r>
              <a:rPr lang="cs-CZ" sz="2000" dirty="0" err="1" smtClean="0"/>
              <a:t>Aston</a:t>
            </a:r>
            <a:r>
              <a:rPr lang="cs-CZ" sz="2000" dirty="0" smtClean="0"/>
              <a:t>), výroba lodí</a:t>
            </a:r>
          </a:p>
          <a:p>
            <a:pPr>
              <a:buFontTx/>
              <a:buChar char="-"/>
            </a:pPr>
            <a:r>
              <a:rPr lang="cs-CZ" sz="2000" dirty="0" smtClean="0"/>
              <a:t> textilní průmysl</a:t>
            </a:r>
          </a:p>
          <a:p>
            <a:endParaRPr lang="cs-CZ" sz="2000" dirty="0" smtClean="0"/>
          </a:p>
          <a:p>
            <a:r>
              <a:rPr lang="cs-CZ" sz="2000" dirty="0" smtClean="0"/>
              <a:t>- Významná univerzitní města (Oxford, Cambridge)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2_piccadilly_circ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964" y="2428868"/>
            <a:ext cx="6788036" cy="415767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42844" y="428604"/>
            <a:ext cx="850112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err="1" smtClean="0">
                <a:solidFill>
                  <a:srgbClr val="990099"/>
                </a:solidFill>
              </a:rPr>
              <a:t>Piccadilly</a:t>
            </a:r>
            <a:r>
              <a:rPr lang="cs-CZ" sz="6000" b="1" dirty="0" smtClean="0">
                <a:solidFill>
                  <a:srgbClr val="990099"/>
                </a:solidFill>
              </a:rPr>
              <a:t> </a:t>
            </a:r>
            <a:r>
              <a:rPr lang="cs-CZ" sz="6000" b="1" dirty="0" err="1" smtClean="0">
                <a:solidFill>
                  <a:srgbClr val="990099"/>
                </a:solidFill>
              </a:rPr>
              <a:t>Circus</a:t>
            </a:r>
            <a:endParaRPr lang="cs-CZ" sz="6000" b="1" dirty="0" smtClean="0">
              <a:solidFill>
                <a:srgbClr val="990099"/>
              </a:solidFill>
            </a:endParaRPr>
          </a:p>
          <a:p>
            <a:r>
              <a:rPr lang="cs-CZ" dirty="0" smtClean="0"/>
              <a:t> je známý dopravní uzel a náměstí v Londýnském obvodu </a:t>
            </a:r>
            <a:r>
              <a:rPr lang="cs-CZ" dirty="0" err="1" smtClean="0"/>
              <a:t>Westminster</a:t>
            </a:r>
            <a:r>
              <a:rPr lang="cs-CZ" dirty="0" smtClean="0"/>
              <a:t>. Bylo vybudováno v roce 1819 pro spojení Regent </a:t>
            </a:r>
            <a:r>
              <a:rPr lang="cs-CZ" dirty="0" err="1" smtClean="0"/>
              <a:t>Street</a:t>
            </a:r>
            <a:r>
              <a:rPr lang="cs-CZ" dirty="0" smtClean="0"/>
              <a:t> s obchodní ulicí </a:t>
            </a:r>
            <a:r>
              <a:rPr lang="cs-CZ" dirty="0" err="1" smtClean="0"/>
              <a:t>Piccadilly</a:t>
            </a:r>
            <a:r>
              <a:rPr lang="cs-CZ" dirty="0" smtClean="0"/>
              <a:t> (slovo </a:t>
            </a:r>
            <a:r>
              <a:rPr lang="cs-CZ" dirty="0" err="1" smtClean="0"/>
              <a:t>circus</a:t>
            </a:r>
            <a:r>
              <a:rPr lang="cs-CZ" dirty="0" smtClean="0"/>
              <a:t> je míněno ve významu kruhové veřejné prostranství u dopravní křižovatky).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85918" y="6357958"/>
            <a:ext cx="557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3_london_ey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2905"/>
            <a:ext cx="9144000" cy="609219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57159" y="214290"/>
            <a:ext cx="8501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smtClean="0">
                <a:solidFill>
                  <a:srgbClr val="FFFF00"/>
                </a:solidFill>
              </a:rPr>
              <a:t>LONDON EYE</a:t>
            </a:r>
            <a:endParaRPr lang="cs-CZ" b="1" dirty="0" smtClean="0">
              <a:solidFill>
                <a:srgbClr val="FFFF00"/>
              </a:solidFill>
            </a:endParaRPr>
          </a:p>
          <a:p>
            <a:r>
              <a:rPr lang="cs-CZ" sz="2400" dirty="0" smtClean="0">
                <a:solidFill>
                  <a:srgbClr val="FFC000"/>
                </a:solidFill>
              </a:rPr>
              <a:t>je největší vyhlídkové kolo na světě od roku 1999. Je vysoké 135 m a stojí jižním nábřeží řeky Temže.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358214" y="6429396"/>
            <a:ext cx="557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3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4_alzbeta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428604"/>
            <a:ext cx="4337130" cy="599986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0" y="428604"/>
            <a:ext cx="464343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Její Veličenstvo královna Alžběta II. </a:t>
            </a:r>
            <a:r>
              <a:rPr lang="cs-CZ" dirty="0" smtClean="0"/>
              <a:t>je vládnoucí královna šestnácti nezávislých států označovaných jako </a:t>
            </a:r>
            <a:r>
              <a:rPr lang="cs-CZ" b="1" dirty="0" err="1" smtClean="0"/>
              <a:t>Commonwealth</a:t>
            </a:r>
            <a:r>
              <a:rPr lang="cs-CZ" b="1" dirty="0" smtClean="0"/>
              <a:t> </a:t>
            </a:r>
            <a:r>
              <a:rPr lang="cs-CZ" b="1" dirty="0" err="1" smtClean="0"/>
              <a:t>Realm</a:t>
            </a:r>
            <a:r>
              <a:rPr lang="cs-CZ" dirty="0" smtClean="0"/>
              <a:t>. </a:t>
            </a:r>
            <a:r>
              <a:rPr lang="cs-CZ" i="1" dirty="0" smtClean="0"/>
              <a:t>Jedná se o tyto státy: Antigua a Barbuda, Austrálie, Bahamy, Barbados, Belize, Grenada, Jamajka, Kanada, Nový Zéland, </a:t>
            </a:r>
            <a:r>
              <a:rPr lang="cs-CZ" i="1" dirty="0" err="1" smtClean="0"/>
              <a:t>Papua</a:t>
            </a:r>
            <a:r>
              <a:rPr lang="cs-CZ" i="1" dirty="0" smtClean="0"/>
              <a:t>-Nová Guinea, Svatý Kryštof a Nevis, Svatá Lucie, Svatý Vincenc a Grenadiny, Šalamounovy ostrovy, Tuvalu a Spojené království Velké Británie a Severního Irska.</a:t>
            </a:r>
          </a:p>
          <a:p>
            <a:endParaRPr lang="cs-CZ" i="1" dirty="0" smtClean="0"/>
          </a:p>
          <a:p>
            <a:r>
              <a:rPr lang="cs-CZ" dirty="0" smtClean="0"/>
              <a:t>V každé této zemi je považována za panovnici samostatného státu a plnění královských povinností pro každou zemi je oddělené. </a:t>
            </a:r>
          </a:p>
          <a:p>
            <a:r>
              <a:rPr lang="cs-CZ" dirty="0" smtClean="0"/>
              <a:t>Dále je hlavou </a:t>
            </a:r>
            <a:r>
              <a:rPr lang="cs-CZ" dirty="0" err="1" smtClean="0"/>
              <a:t>Commonwealthu</a:t>
            </a:r>
            <a:r>
              <a:rPr lang="cs-CZ" dirty="0" smtClean="0"/>
              <a:t> a nejvyšší představitelkou Anglikánské církve. I přes velký počet funkcí v souladu se zvykovým právem zasahuje do politiky jen výjimečně.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43372" y="6143644"/>
            <a:ext cx="557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4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3847912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38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Irsko</a:t>
            </a:r>
            <a:endParaRPr lang="cs-CZ" sz="138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14283" y="2071678"/>
            <a:ext cx="83582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dirty="0" smtClean="0"/>
              <a:t> Irská republika (ostrov Irsko)</a:t>
            </a:r>
          </a:p>
          <a:p>
            <a:pPr>
              <a:buFontTx/>
              <a:buChar char="-"/>
            </a:pPr>
            <a:r>
              <a:rPr lang="cs-CZ" dirty="0" smtClean="0"/>
              <a:t> katolíci (na rozdíl od protestantského Severního Irska)</a:t>
            </a:r>
          </a:p>
          <a:p>
            <a:pPr>
              <a:buFontTx/>
              <a:buChar char="-"/>
            </a:pPr>
            <a:r>
              <a:rPr lang="cs-CZ" dirty="0" smtClean="0"/>
              <a:t> Dublin</a:t>
            </a:r>
          </a:p>
          <a:p>
            <a:pPr>
              <a:buFontTx/>
              <a:buChar char="-"/>
            </a:pPr>
            <a:r>
              <a:rPr lang="cs-CZ" dirty="0" smtClean="0"/>
              <a:t> nezávislost na Británii od r. 1921</a:t>
            </a:r>
          </a:p>
          <a:p>
            <a:pPr>
              <a:buFontTx/>
              <a:buChar char="-"/>
            </a:pPr>
            <a:r>
              <a:rPr lang="cs-CZ" dirty="0" smtClean="0"/>
              <a:t> člen EU</a:t>
            </a:r>
          </a:p>
          <a:p>
            <a:endParaRPr lang="cs-CZ" dirty="0" smtClean="0"/>
          </a:p>
          <a:p>
            <a:r>
              <a:rPr lang="cs-CZ" b="1" dirty="0" smtClean="0"/>
              <a:t>Přírodní podmínky</a:t>
            </a:r>
          </a:p>
          <a:p>
            <a:pPr>
              <a:buFontTx/>
              <a:buChar char="-"/>
            </a:pPr>
            <a:r>
              <a:rPr lang="cs-CZ" dirty="0" smtClean="0"/>
              <a:t> nížinatý povrch, hornatiny při pobřeží</a:t>
            </a:r>
          </a:p>
          <a:p>
            <a:pPr>
              <a:buFontTx/>
              <a:buChar char="-"/>
            </a:pPr>
            <a:r>
              <a:rPr lang="cs-CZ" dirty="0" smtClean="0"/>
              <a:t> nejdelší řekou nejen Irska, ale i Britských ostrovů je 386 km dlouhá řeka Shannon. Na jejím toku jsou tři velká jezera.</a:t>
            </a:r>
          </a:p>
          <a:p>
            <a:pPr>
              <a:buFontTx/>
              <a:buChar char="-"/>
            </a:pPr>
            <a:r>
              <a:rPr lang="cs-CZ" dirty="0" smtClean="0"/>
              <a:t> přezdívka „Smaragdový ostrov“ díky bujné vegetaci</a:t>
            </a:r>
          </a:p>
          <a:p>
            <a:endParaRPr lang="cs-CZ" dirty="0" smtClean="0"/>
          </a:p>
          <a:p>
            <a:r>
              <a:rPr lang="cs-CZ" b="1" dirty="0" smtClean="0"/>
              <a:t>Hospodářství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nejméně rozšířeným odvětvím hospodářství je zemědělství (tradiční chov ovcí, pěstování brambor)</a:t>
            </a:r>
          </a:p>
          <a:p>
            <a:pPr>
              <a:buFontTx/>
              <a:buChar char="-"/>
            </a:pPr>
            <a:r>
              <a:rPr lang="cs-CZ" dirty="0" smtClean="0"/>
              <a:t> nepříliš významné nerostné bohatství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19767</TotalTime>
  <Words>841</Words>
  <Application>Microsoft Office PowerPoint</Application>
  <PresentationFormat>Předvádění na obrazovce (4:3)</PresentationFormat>
  <Paragraphs>112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sady Office</vt:lpstr>
      <vt:lpstr>Aspekt</vt:lpstr>
      <vt:lpstr>Prezentace aplikace PowerPoint</vt:lpstr>
      <vt:lpstr>Západní Evropa - Velká Británie, Irsko, Nizozemsko</vt:lpstr>
      <vt:lpstr>Zopakujte si: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UKAŽ NA MAPĚ</vt:lpstr>
      <vt:lpstr>OTÁZKY K OPAKOVÁNÍ</vt:lpstr>
      <vt:lpstr>POUŽITÉ ZDROJE</vt:lpstr>
    </vt:vector>
  </TitlesOfParts>
  <Company>Windows Xp Ultimate 2008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Pobřeží Středozemního moře</dc:title>
  <dc:creator>pavlja</dc:creator>
  <cp:lastModifiedBy>Jana Pavlůsková</cp:lastModifiedBy>
  <cp:revision>707</cp:revision>
  <dcterms:created xsi:type="dcterms:W3CDTF">2011-09-10T14:06:04Z</dcterms:created>
  <dcterms:modified xsi:type="dcterms:W3CDTF">2017-09-11T08:41:55Z</dcterms:modified>
</cp:coreProperties>
</file>