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0"/>
  </p:notesMasterIdLst>
  <p:handoutMasterIdLst>
    <p:handoutMasterId r:id="rId21"/>
  </p:handoutMasterIdLst>
  <p:sldIdLst>
    <p:sldId id="274" r:id="rId3"/>
    <p:sldId id="256" r:id="rId4"/>
    <p:sldId id="259" r:id="rId5"/>
    <p:sldId id="275" r:id="rId6"/>
    <p:sldId id="276" r:id="rId7"/>
    <p:sldId id="279" r:id="rId8"/>
    <p:sldId id="280" r:id="rId9"/>
    <p:sldId id="281" r:id="rId10"/>
    <p:sldId id="277" r:id="rId11"/>
    <p:sldId id="282" r:id="rId12"/>
    <p:sldId id="284" r:id="rId13"/>
    <p:sldId id="278" r:id="rId14"/>
    <p:sldId id="285" r:id="rId15"/>
    <p:sldId id="270" r:id="rId16"/>
    <p:sldId id="271" r:id="rId17"/>
    <p:sldId id="272" r:id="rId18"/>
    <p:sldId id="28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CCCCFF"/>
    <a:srgbClr val="990099"/>
    <a:srgbClr val="99FF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5B4D-D328-4681-B0DC-5C164F03A64A}" type="datetimeFigureOut">
              <a:rPr lang="cs-CZ" smtClean="0"/>
              <a:pPr/>
              <a:t>25. 2. 2025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E6A-C619-4276-8794-72F0860DAF3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485E5-2ACF-4AAD-9354-F7CF9E63EB0A}" type="datetimeFigureOut">
              <a:rPr lang="cs-CZ" smtClean="0"/>
              <a:pPr/>
              <a:t>25. 2. 2025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7F93A-CC6F-41E8-826A-03338B187F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25. 2. 2025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25. 2. 2025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25. 2. 2025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25. 2. 2025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25. 2. 2025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25. 2. 2025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25. 2. 2025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25. 2. 2025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25. 2. 2025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25. 2. 2025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25. 2. 2025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25. 2. 2025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25. 2. 2025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25. 2. 2025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25. 2. 2025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25. 2. 2025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25. 2. 2025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25. 2. 2025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25. 2. 2025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25. 2. 2025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25. 2. 2025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25. 2. 2025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25. 2. 2025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25. 2. 2025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FBG9XXKWdD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csol.cz/index.php?s=diktaty/spust&amp;jmeno_diktatu=z7_01_Pob%F8e%9E%ED%20St%F8edozemn%EDho%20mo%F8e.tx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Datum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: únor 2013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Ročník: 7.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Téma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: Amerika – povrch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Anotace: Prezentace určená jako výklad k učivu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o povrchu </a:t>
            </a:r>
          </a:p>
          <a:p>
            <a:r>
              <a:rPr lang="cs-CZ" sz="2400">
                <a:latin typeface="Times New Roman" pitchFamily="18" charset="0"/>
                <a:cs typeface="Times New Roman" pitchFamily="18" charset="0"/>
              </a:rPr>
              <a:t>               (reliéfu) amerického kontinentu.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2_aconcag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94850" cy="4066239"/>
          </a:xfrm>
          <a:prstGeom prst="rect">
            <a:avLst/>
          </a:prstGeom>
        </p:spPr>
      </p:pic>
      <p:pic>
        <p:nvPicPr>
          <p:cNvPr id="3" name="Obrázek 2" descr="obr13_aconcag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0634" y="2276872"/>
            <a:ext cx="5413366" cy="458112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0" y="0"/>
            <a:ext cx="1433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/>
              <a:t>Obr. 12 - Aconcagua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710979" y="2276872"/>
            <a:ext cx="1433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/>
              <a:t>Obr. 13 - Aconcagua</a:t>
            </a:r>
          </a:p>
        </p:txBody>
      </p:sp>
      <p:sp>
        <p:nvSpPr>
          <p:cNvPr id="6" name="Obdélník 5"/>
          <p:cNvSpPr/>
          <p:nvPr/>
        </p:nvSpPr>
        <p:spPr>
          <a:xfrm>
            <a:off x="4716016" y="404664"/>
            <a:ext cx="39971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66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Aconcagua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r15_huascaran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628775"/>
            <a:ext cx="7620000" cy="5229225"/>
          </a:xfrm>
          <a:prstGeom prst="rect">
            <a:avLst/>
          </a:prstGeom>
        </p:spPr>
      </p:pic>
      <p:pic>
        <p:nvPicPr>
          <p:cNvPr id="2" name="Obrázek 1" descr="obr14_huascar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796136" cy="434710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796136" y="332656"/>
            <a:ext cx="3183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Huascarán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670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/>
              <a:t>Obr. 14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473047" y="1628800"/>
            <a:ext cx="670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/>
              <a:t>Obr. 15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54226" y="548680"/>
            <a:ext cx="68759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6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Směrem na východ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403648" y="1700808"/>
            <a:ext cx="6089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Rozsáhlé roviny a nížiny směrem k Atlantiku</a:t>
            </a:r>
          </a:p>
        </p:txBody>
      </p:sp>
      <p:pic>
        <p:nvPicPr>
          <p:cNvPr id="4" name="Obrázek 3" descr="obr16_bizon_prer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2936"/>
            <a:ext cx="4860032" cy="3025370"/>
          </a:xfrm>
          <a:prstGeom prst="rect">
            <a:avLst/>
          </a:prstGeom>
        </p:spPr>
      </p:pic>
      <p:pic>
        <p:nvPicPr>
          <p:cNvPr id="5" name="Obrázek 4" descr="obr17_mexicky_zaliv.JPG"/>
          <p:cNvPicPr>
            <a:picLocks noChangeAspect="1"/>
          </p:cNvPicPr>
          <p:nvPr/>
        </p:nvPicPr>
        <p:blipFill>
          <a:blip r:embed="rId3" cstate="print"/>
          <a:srcRect l="13666"/>
          <a:stretch>
            <a:fillRect/>
          </a:stretch>
        </p:blipFill>
        <p:spPr>
          <a:xfrm>
            <a:off x="4139952" y="2924944"/>
            <a:ext cx="5004048" cy="297776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5877272"/>
            <a:ext cx="1125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/>
              <a:t>Obr. 16 - prérie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524328" y="5877272"/>
            <a:ext cx="1603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/>
              <a:t>Obr. 17 – Mexický záliv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r18_amazo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5870"/>
            <a:ext cx="9144000" cy="561213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403648" y="404664"/>
            <a:ext cx="625568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1500"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Amazonie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4000">
                <a:latin typeface="Times New Roman" pitchFamily="18" charset="0"/>
                <a:cs typeface="Times New Roman" pitchFamily="18" charset="0"/>
              </a:rPr>
              <a:t>Kordillery, Andy, Apalačské pohoří, Brazilská vysočina, Guayanská vysočina</a:t>
            </a:r>
          </a:p>
          <a:p>
            <a:r>
              <a:rPr lang="cs-CZ" sz="4000">
                <a:latin typeface="Times New Roman" pitchFamily="18" charset="0"/>
                <a:cs typeface="Times New Roman" pitchFamily="18" charset="0"/>
              </a:rPr>
              <a:t>Arktická nížina, Pobřežní nížina, Laplatská nížina, Orinocká nížina, Amazonská nížina</a:t>
            </a:r>
          </a:p>
          <a:p>
            <a:r>
              <a:rPr lang="cs-CZ" sz="4000">
                <a:latin typeface="Times New Roman" pitchFamily="18" charset="0"/>
                <a:cs typeface="Times New Roman" pitchFamily="18" charset="0"/>
              </a:rPr>
              <a:t>Centrální roviny, Patagonská tabule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sz="2900">
                <a:latin typeface="Times New Roman" pitchFamily="18" charset="0"/>
                <a:cs typeface="Times New Roman" pitchFamily="18" charset="0"/>
              </a:rPr>
              <a:t>Jakého původu je pohoří Kordillery?</a:t>
            </a:r>
          </a:p>
          <a:p>
            <a:pPr lvl="0"/>
            <a:r>
              <a:rPr lang="cs-CZ" sz="2900">
                <a:latin typeface="Times New Roman" pitchFamily="18" charset="0"/>
                <a:cs typeface="Times New Roman" pitchFamily="18" charset="0"/>
              </a:rPr>
              <a:t>Popiš rozdíl mezi severoamerickými Kordillerami a Andami.</a:t>
            </a:r>
          </a:p>
          <a:p>
            <a:pPr lvl="0"/>
            <a:r>
              <a:rPr lang="cs-CZ" sz="2900">
                <a:latin typeface="Times New Roman" pitchFamily="18" charset="0"/>
                <a:cs typeface="Times New Roman" pitchFamily="18" charset="0"/>
              </a:rPr>
              <a:t>Jak se mění povrch Ameriky směrem na východ?</a:t>
            </a:r>
            <a:endParaRPr lang="cs-CZ" sz="2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r>
              <a:rPr lang="cs-CZ" sz="2400" dirty="0">
                <a:hlinkClick r:id="rId2"/>
              </a:rPr>
              <a:t>http://www.</a:t>
            </a:r>
            <a:r>
              <a:rPr lang="cs-CZ" sz="2400" dirty="0" err="1">
                <a:hlinkClick r:id="rId2"/>
              </a:rPr>
              <a:t>zcsol.cz</a:t>
            </a:r>
            <a:r>
              <a:rPr lang="cs-CZ" sz="2400" dirty="0">
                <a:hlinkClick r:id="rId2"/>
              </a:rPr>
              <a:t>/index.</a:t>
            </a:r>
            <a:r>
              <a:rPr lang="cs-CZ" sz="2400" dirty="0" err="1">
                <a:hlinkClick r:id="rId2"/>
              </a:rPr>
              <a:t>php</a:t>
            </a:r>
            <a:r>
              <a:rPr lang="cs-CZ" sz="2400" dirty="0">
                <a:hlinkClick r:id="rId2"/>
              </a:rPr>
              <a:t>?s=</a:t>
            </a:r>
            <a:r>
              <a:rPr lang="cs-CZ" sz="2400" dirty="0" err="1">
                <a:hlinkClick r:id="rId2"/>
              </a:rPr>
              <a:t>diktaty</a:t>
            </a:r>
            <a:r>
              <a:rPr lang="cs-CZ" sz="2400" dirty="0">
                <a:hlinkClick r:id="rId2"/>
              </a:rPr>
              <a:t>/</a:t>
            </a:r>
            <a:r>
              <a:rPr lang="cs-CZ" sz="2400" dirty="0" err="1">
                <a:hlinkClick r:id="rId2"/>
              </a:rPr>
              <a:t>spust</a:t>
            </a:r>
            <a:r>
              <a:rPr lang="cs-CZ" sz="2400" dirty="0">
                <a:hlinkClick r:id="rId2"/>
              </a:rPr>
              <a:t>&amp;</a:t>
            </a:r>
            <a:r>
              <a:rPr lang="cs-CZ" sz="2400" dirty="0" err="1">
                <a:hlinkClick r:id="rId2"/>
              </a:rPr>
              <a:t>jmeno</a:t>
            </a:r>
            <a:r>
              <a:rPr lang="cs-CZ" sz="2400" dirty="0">
                <a:hlinkClick r:id="rId2"/>
              </a:rPr>
              <a:t>_</a:t>
            </a:r>
            <a:r>
              <a:rPr lang="cs-CZ" sz="2400" dirty="0" err="1">
                <a:hlinkClick r:id="rId2"/>
              </a:rPr>
              <a:t>diktatu</a:t>
            </a:r>
            <a:r>
              <a:rPr lang="cs-CZ" sz="2400" dirty="0">
                <a:hlinkClick r:id="rId2"/>
              </a:rPr>
              <a:t>=z7_01_</a:t>
            </a:r>
            <a:r>
              <a:rPr lang="cs-CZ" sz="2400" dirty="0" err="1">
                <a:hlinkClick r:id="rId2"/>
              </a:rPr>
              <a:t>Pob</a:t>
            </a:r>
            <a:r>
              <a:rPr lang="cs-CZ" sz="2400" dirty="0">
                <a:hlinkClick r:id="rId2"/>
              </a:rPr>
              <a:t>%F8e%9E%ED%20St%F8edozemn%</a:t>
            </a:r>
            <a:r>
              <a:rPr lang="cs-CZ" sz="2400" dirty="0" err="1">
                <a:hlinkClick r:id="rId2"/>
              </a:rPr>
              <a:t>EDho</a:t>
            </a:r>
            <a:r>
              <a:rPr lang="cs-CZ" sz="2400" dirty="0">
                <a:hlinkClick r:id="rId2"/>
              </a:rPr>
              <a:t>%20mo%F8e.txt</a:t>
            </a:r>
            <a:endParaRPr lang="cs-CZ" sz="2400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latin typeface="Times New Roman" pitchFamily="18" charset="0"/>
                <a:cs typeface="Times New Roman" pitchFamily="18" charset="0"/>
              </a:rPr>
              <a:t>POUŽITÉ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Obr. 1 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Gabeguss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>
                <a:latin typeface="Times New Roman" pitchFamily="18" charset="0"/>
                <a:cs typeface="Times New Roman" pitchFamily="18" charset="0"/>
              </a:rPr>
              <a:t>[2012-02-</a:t>
            </a:r>
            <a:r>
              <a:rPr lang="cs-CZ" sz="105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05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0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050">
                <a:latin typeface="Times New Roman" pitchFamily="18" charset="0"/>
                <a:cs typeface="Times New Roman" pitchFamily="18" charset="0"/>
              </a:rPr>
              <a:t>dostupné pod licencí Creative Commons na </a:t>
            </a:r>
            <a:r>
              <a:rPr lang="cs-CZ" sz="1050" dirty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cs-CZ" sz="1050">
                <a:latin typeface="Times New Roman" pitchFamily="18" charset="0"/>
                <a:cs typeface="Times New Roman" pitchFamily="18" charset="0"/>
              </a:rPr>
              <a:t>: http://commons.wikimedia.org/wiki/File:MountainBachelorBrokenTopThreeSistersJuly2010.jpg?uselang=cs</a:t>
            </a:r>
            <a:endParaRPr lang="cs-CZ" sz="105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050" dirty="0">
                <a:latin typeface="Times New Roman" pitchFamily="18" charset="0"/>
                <a:cs typeface="Times New Roman" pitchFamily="18" charset="0"/>
              </a:rPr>
              <a:t>Obr. </a:t>
            </a:r>
            <a:r>
              <a:rPr lang="cs-CZ" sz="1050">
                <a:latin typeface="Times New Roman" pitchFamily="18" charset="0"/>
                <a:cs typeface="Times New Roman" pitchFamily="18" charset="0"/>
              </a:rPr>
              <a:t>2 - Nic McPhee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http://commons.wikimedia.org/wiki/File:Mount_McKinley_Alaska_2.jpg?uselang=cs</a:t>
            </a:r>
          </a:p>
          <a:p>
            <a:pPr>
              <a:buNone/>
            </a:pPr>
            <a:r>
              <a:rPr lang="cs-CZ" sz="1200">
                <a:latin typeface="Times New Roman" pitchFamily="18" charset="0"/>
                <a:cs typeface="Times New Roman" pitchFamily="18" charset="0"/>
              </a:rPr>
              <a:t>Obr. 3 - Hyrum K. Wright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http://commons.wikimedia.org/wiki/File:Kings_Peak_Close_Up.jpg?uselang=cs</a:t>
            </a:r>
          </a:p>
          <a:p>
            <a:pPr>
              <a:buNone/>
            </a:pPr>
            <a:r>
              <a:rPr lang="cs-CZ" sz="1200">
                <a:latin typeface="Times New Roman" pitchFamily="18" charset="0"/>
                <a:cs typeface="Times New Roman" pitchFamily="18" charset="0"/>
              </a:rPr>
              <a:t>Obr. 4 - Joe Mabel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http://commons.wikimedia.org/wiki/File:Mt._Baker_National_Forest_aerial_01A.jpg?uselang=cs</a:t>
            </a:r>
          </a:p>
          <a:p>
            <a:pPr>
              <a:buNone/>
            </a:pPr>
            <a:r>
              <a:rPr lang="cs-CZ" sz="1200">
                <a:latin typeface="Times New Roman" pitchFamily="18" charset="0"/>
                <a:cs typeface="Times New Roman" pitchFamily="18" charset="0"/>
              </a:rPr>
              <a:t>Obr. 5 - Cvmontuy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http://commons.wikimedia.org/wiki/File:Popocatepetl_pasodecortez_cut.JPG?uselang=cs</a:t>
            </a:r>
          </a:p>
          <a:p>
            <a:pPr>
              <a:buNone/>
            </a:pPr>
            <a:r>
              <a:rPr lang="cs-CZ" sz="1200">
                <a:latin typeface="Times New Roman" pitchFamily="18" charset="0"/>
                <a:cs typeface="Times New Roman" pitchFamily="18" charset="0"/>
              </a:rPr>
              <a:t>Obr. 6 - AnimAlu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http://commons.wikimedia.org/wiki/File:Mojave_Rainbow2.jpg</a:t>
            </a:r>
          </a:p>
          <a:p>
            <a:pPr>
              <a:buNone/>
            </a:pPr>
            <a:r>
              <a:rPr lang="cs-CZ" sz="1200">
                <a:latin typeface="Times New Roman" pitchFamily="18" charset="0"/>
                <a:cs typeface="Times New Roman" pitchFamily="18" charset="0"/>
              </a:rPr>
              <a:t>Obr. 7 - Jeff T. Alu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http://commons.wikimedia.org/wiki/File:Mojave_AftonCanyon.jpg</a:t>
            </a:r>
          </a:p>
          <a:p>
            <a:pPr>
              <a:buNone/>
            </a:pPr>
            <a:r>
              <a:rPr lang="cs-CZ" sz="1200">
                <a:latin typeface="Times New Roman" pitchFamily="18" charset="0"/>
                <a:cs typeface="Times New Roman" pitchFamily="18" charset="0"/>
              </a:rPr>
              <a:t>Obr. 8 - Matthew Trump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http://commons.wikimedia.org/wiki/File:Mojave_desert_map.jpg</a:t>
            </a:r>
          </a:p>
          <a:p>
            <a:pPr>
              <a:buNone/>
            </a:pPr>
            <a:r>
              <a:rPr lang="cs-CZ" sz="1200">
                <a:latin typeface="Times New Roman" pitchFamily="18" charset="0"/>
                <a:cs typeface="Times New Roman" pitchFamily="18" charset="0"/>
              </a:rPr>
              <a:t>Obr. 9 - Crux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http://commons.wikimedia.org/wiki/File:Great_Salt_Lake_Ufer.jpg?uselang=cs</a:t>
            </a:r>
          </a:p>
          <a:p>
            <a:pPr>
              <a:buNone/>
            </a:pPr>
            <a:r>
              <a:rPr lang="cs-CZ" sz="1200">
                <a:latin typeface="Times New Roman" pitchFamily="18" charset="0"/>
                <a:cs typeface="Times New Roman" pitchFamily="18" charset="0"/>
              </a:rPr>
              <a:t>Obr. 10 - Crux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http://commons.wikimedia.org/wiki/File:Great_Salt_Lake_Wasatch2.jpg?uselang=cs</a:t>
            </a:r>
          </a:p>
          <a:p>
            <a:pPr>
              <a:buNone/>
            </a:pPr>
            <a:r>
              <a:rPr lang="cs-CZ" sz="1200">
                <a:latin typeface="Times New Roman" pitchFamily="18" charset="0"/>
                <a:cs typeface="Times New Roman" pitchFamily="18" charset="0"/>
              </a:rPr>
              <a:t>Obr. 11 - Bobjgalindo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http://commons.wikimedia.org/wiki/File:SLCIceCrystals.jpg?uselang=cs</a:t>
            </a:r>
            <a:endParaRPr lang="es-E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latin typeface="Times New Roman" pitchFamily="18" charset="0"/>
                <a:cs typeface="Times New Roman" pitchFamily="18" charset="0"/>
              </a:rPr>
              <a:t>POUŽITÉ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. 12 - 345Kai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[2012-02-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http://commons.wikimedia.org/wiki/File:Aconcagua-g.jpg?uselang=cs</a:t>
            </a:r>
          </a:p>
          <a:p>
            <a:pPr>
              <a:buNone/>
            </a:pPr>
            <a:r>
              <a:rPr lang="cs-CZ" sz="1200">
                <a:latin typeface="Times New Roman" pitchFamily="18" charset="0"/>
                <a:cs typeface="Times New Roman" pitchFamily="18" charset="0"/>
              </a:rPr>
              <a:t>Obr. 13 - Mariordo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[2012-02-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http://commons.wikimedia.org/wiki/File:Chile_10_2007_Aconcagua_10_from_Santiago_airway.jpg?uselang=cs</a:t>
            </a:r>
          </a:p>
          <a:p>
            <a:pPr>
              <a:buNone/>
            </a:pPr>
            <a:r>
              <a:rPr lang="cs-CZ" sz="1200">
                <a:latin typeface="Times New Roman" pitchFamily="18" charset="0"/>
                <a:cs typeface="Times New Roman" pitchFamily="18" charset="0"/>
              </a:rPr>
              <a:t>Obr. 14 - Yonatan Jacobi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http://commons.wikimedia.org/wiki/File:Huarazview.jpg?uselang=cs</a:t>
            </a:r>
          </a:p>
          <a:p>
            <a:pPr>
              <a:buNone/>
            </a:pPr>
            <a:r>
              <a:rPr lang="cs-CZ" sz="1200">
                <a:latin typeface="Times New Roman" pitchFamily="18" charset="0"/>
                <a:cs typeface="Times New Roman" pitchFamily="18" charset="0"/>
              </a:rPr>
              <a:t>Obr. 15 - Renzocj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http://commons.wikimedia.org/wiki/File:Cristo_redentor.JPG?uselang=cs</a:t>
            </a:r>
          </a:p>
          <a:p>
            <a:pPr>
              <a:buNone/>
            </a:pPr>
            <a:r>
              <a:rPr lang="cs-CZ" sz="1200">
                <a:latin typeface="Times New Roman" pitchFamily="18" charset="0"/>
                <a:cs typeface="Times New Roman" pitchFamily="18" charset="0"/>
              </a:rPr>
              <a:t>Obr. 16 - Smallchief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http://commons.wikimedia.org/wiki/File:Bison_at_tallgrass_prairie_preserve.jpg?uselang=cs</a:t>
            </a:r>
          </a:p>
          <a:p>
            <a:pPr>
              <a:buNone/>
            </a:pPr>
            <a:r>
              <a:rPr lang="cs-CZ" sz="1200">
                <a:latin typeface="Times New Roman" pitchFamily="18" charset="0"/>
                <a:cs typeface="Times New Roman" pitchFamily="18" charset="0"/>
              </a:rPr>
              <a:t>Obr. 17 - Zereshk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http://commons.wikimedia.org/wiki/File:Corpus_villa.JPG?uselang=cs</a:t>
            </a:r>
          </a:p>
          <a:p>
            <a:pPr>
              <a:buNone/>
            </a:pPr>
            <a:r>
              <a:rPr lang="cs-CZ" sz="1200">
                <a:latin typeface="Times New Roman" pitchFamily="18" charset="0"/>
                <a:cs typeface="Times New Roman" pitchFamily="18" charset="0"/>
              </a:rPr>
              <a:t>Obr. 18 - lubasi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http://commons.wikimedia.org/wiki/File:Aerial_view_of_the_Amazon_Rainforest.jpg?uselang=cs</a:t>
            </a:r>
            <a:endParaRPr lang="es-E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357298"/>
            <a:ext cx="7158037" cy="3643313"/>
          </a:xfrm>
        </p:spPr>
        <p:txBody>
          <a:bodyPr>
            <a:noAutofit/>
          </a:bodyPr>
          <a:lstStyle/>
          <a:p>
            <a:r>
              <a:rPr lang="cs-CZ" sz="6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Povrch Ameriky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4282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00100" y="1142984"/>
            <a:ext cx="7158037" cy="642938"/>
          </a:xfrm>
        </p:spPr>
        <p:txBody>
          <a:bodyPr>
            <a:noAutofit/>
          </a:bodyPr>
          <a:lstStyle/>
          <a:p>
            <a:r>
              <a:rPr lang="cs-CZ" sz="6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Zopakujte si: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42976" y="2500306"/>
            <a:ext cx="6858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Kordillery jsou pohoří</a:t>
            </a:r>
            <a:endParaRPr lang="cs-CZ" sz="2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sopečné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pásmové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vrásové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59632" y="332656"/>
            <a:ext cx="6139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5400" b="1" cap="none" spc="0">
                <a:ln/>
                <a:solidFill>
                  <a:schemeClr val="accent3"/>
                </a:solidFill>
                <a:effectLst/>
              </a:rPr>
              <a:t>Tichomořské pobřeží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1412776"/>
            <a:ext cx="883818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Kordillery (v Jižní Americe nazývané Andy) – nejdelší pevninské horské pásmo</a:t>
            </a:r>
          </a:p>
          <a:p>
            <a:endParaRPr lang="cs-CZ">
              <a:latin typeface="Times New Roman" pitchFamily="18" charset="0"/>
              <a:cs typeface="Times New Roman" pitchFamily="18" charset="0"/>
            </a:endParaRPr>
          </a:p>
          <a:p>
            <a:endParaRPr lang="cs-CZ">
              <a:latin typeface="Times New Roman" pitchFamily="18" charset="0"/>
              <a:cs typeface="Times New Roman" pitchFamily="18" charset="0"/>
            </a:endParaRPr>
          </a:p>
          <a:p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 descr="obr1_kordill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68960"/>
            <a:ext cx="9144000" cy="19111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404664"/>
            <a:ext cx="6706708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Severoamerické Kordillery</a:t>
            </a:r>
          </a:p>
          <a:p>
            <a:endParaRPr lang="cs-CZ" sz="4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široké, nižší, starší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několik horských pásem (najdi některá na mapě)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nejvyšší hora </a:t>
            </a:r>
            <a:r>
              <a:rPr lang="cs-CZ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Mt</a:t>
            </a:r>
            <a:r>
              <a:rPr lang="cs-CZ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Mc</a:t>
            </a:r>
            <a:r>
              <a:rPr lang="cs-CZ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Kinley</a:t>
            </a:r>
            <a:r>
              <a:rPr lang="cs-CZ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- 6194 m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náhorní plošiny, pánve obklopené horami</a:t>
            </a:r>
          </a:p>
          <a:p>
            <a:endParaRPr lang="cs-CZ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málo vláhy =&gt; pouště, solná jezera, kaňony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179512" y="116632"/>
            <a:ext cx="4104456" cy="3240360"/>
            <a:chOff x="519236" y="116632"/>
            <a:chExt cx="3911450" cy="2880320"/>
          </a:xfrm>
        </p:grpSpPr>
        <p:pic>
          <p:nvPicPr>
            <p:cNvPr id="2" name="Obrázek 1" descr="obr2_mt_mckinley.jpg"/>
            <p:cNvPicPr>
              <a:picLocks noChangeAspect="1"/>
            </p:cNvPicPr>
            <p:nvPr/>
          </p:nvPicPr>
          <p:blipFill>
            <a:blip r:embed="rId2" cstate="print"/>
            <a:srcRect l="11111"/>
            <a:stretch>
              <a:fillRect/>
            </a:stretch>
          </p:blipFill>
          <p:spPr>
            <a:xfrm>
              <a:off x="587858" y="116632"/>
              <a:ext cx="3842828" cy="2880320"/>
            </a:xfrm>
            <a:prstGeom prst="rect">
              <a:avLst/>
            </a:prstGeom>
          </p:spPr>
        </p:pic>
        <p:sp>
          <p:nvSpPr>
            <p:cNvPr id="3" name="TextovéPole 2"/>
            <p:cNvSpPr txBox="1"/>
            <p:nvPr/>
          </p:nvSpPr>
          <p:spPr>
            <a:xfrm>
              <a:off x="519236" y="116632"/>
              <a:ext cx="17361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/>
                <a:t>Obr. 2 – Mount McKinley</a:t>
              </a: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4211960" y="116632"/>
            <a:ext cx="4841358" cy="4104456"/>
            <a:chOff x="4499992" y="116632"/>
            <a:chExt cx="4481318" cy="3356992"/>
          </a:xfrm>
        </p:grpSpPr>
        <p:pic>
          <p:nvPicPr>
            <p:cNvPr id="5" name="Obrázek 4" descr="obr3_skalnate_hory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9992" y="116632"/>
              <a:ext cx="4475989" cy="3356992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6228184" y="116632"/>
              <a:ext cx="27531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/>
                <a:t>Obr. 3 – Skalnaté hory (Rocky Mountains)</a:t>
              </a: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179512" y="3068960"/>
            <a:ext cx="5289233" cy="3510728"/>
            <a:chOff x="107503" y="3140968"/>
            <a:chExt cx="5289233" cy="3510728"/>
          </a:xfrm>
        </p:grpSpPr>
        <p:pic>
          <p:nvPicPr>
            <p:cNvPr id="8" name="Obrázek 7" descr="obr4_kaskadove_pohori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503" y="3140968"/>
              <a:ext cx="5289233" cy="3510728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/>
          </p:nvSpPr>
          <p:spPr>
            <a:xfrm>
              <a:off x="107504" y="3140968"/>
              <a:ext cx="18113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/>
                <a:t>Obr. 4 – Kaskádové pohoří</a:t>
              </a: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4039838" y="3861048"/>
            <a:ext cx="5104162" cy="2762627"/>
            <a:chOff x="4039838" y="3140967"/>
            <a:chExt cx="5104162" cy="2762627"/>
          </a:xfrm>
        </p:grpSpPr>
        <p:pic>
          <p:nvPicPr>
            <p:cNvPr id="11" name="Obrázek 10" descr="obr5_popocatepet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9838" y="3140967"/>
              <a:ext cx="5104161" cy="2762627"/>
            </a:xfrm>
            <a:prstGeom prst="rect">
              <a:avLst/>
            </a:prstGeom>
          </p:spPr>
        </p:pic>
        <p:sp>
          <p:nvSpPr>
            <p:cNvPr id="12" name="TextovéPole 11"/>
            <p:cNvSpPr txBox="1"/>
            <p:nvPr/>
          </p:nvSpPr>
          <p:spPr>
            <a:xfrm>
              <a:off x="7642948" y="3140968"/>
              <a:ext cx="15010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/>
                <a:t>Obr. 5 - Popocatépetl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r7_slot_cany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789040"/>
            <a:ext cx="4463103" cy="2951227"/>
          </a:xfrm>
          <a:prstGeom prst="rect">
            <a:avLst/>
          </a:prstGeom>
        </p:spPr>
      </p:pic>
      <p:pic>
        <p:nvPicPr>
          <p:cNvPr id="4" name="Obrázek 3" descr="obr8_mohavska_ma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9592" y="116632"/>
            <a:ext cx="4320480" cy="3600400"/>
          </a:xfrm>
          <a:prstGeom prst="rect">
            <a:avLst/>
          </a:prstGeom>
        </p:spPr>
      </p:pic>
      <p:grpSp>
        <p:nvGrpSpPr>
          <p:cNvPr id="8" name="Skupina 7"/>
          <p:cNvGrpSpPr/>
          <p:nvPr/>
        </p:nvGrpSpPr>
        <p:grpSpPr>
          <a:xfrm>
            <a:off x="107504" y="116632"/>
            <a:ext cx="4434468" cy="6624736"/>
            <a:chOff x="0" y="0"/>
            <a:chExt cx="4613980" cy="6858000"/>
          </a:xfrm>
        </p:grpSpPr>
        <p:pic>
          <p:nvPicPr>
            <p:cNvPr id="2" name="Obrázek 1" descr="obr6_mohavska_poust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4613980" cy="6858000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107504" y="116632"/>
              <a:ext cx="1729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/>
                <a:t>Obr. 6 – Mohavská poušť</a:t>
              </a:r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4572000" y="3789040"/>
            <a:ext cx="2639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/>
              <a:t>Obr. 7 – Slot Canyon v Mohavské poušti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716016" y="3429000"/>
            <a:ext cx="55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/>
              <a:t>Obr. 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11_solne_jezero_krystaly.jpg"/>
          <p:cNvPicPr>
            <a:picLocks noChangeAspect="1"/>
          </p:cNvPicPr>
          <p:nvPr/>
        </p:nvPicPr>
        <p:blipFill>
          <a:blip r:embed="rId2" cstate="print"/>
          <a:srcRect t="7350" b="16001"/>
          <a:stretch>
            <a:fillRect/>
          </a:stretch>
        </p:blipFill>
        <p:spPr>
          <a:xfrm>
            <a:off x="1403648" y="2870176"/>
            <a:ext cx="6538076" cy="3987824"/>
          </a:xfrm>
          <a:prstGeom prst="rect">
            <a:avLst/>
          </a:prstGeom>
        </p:spPr>
      </p:pic>
      <p:pic>
        <p:nvPicPr>
          <p:cNvPr id="2" name="Obrázek 1" descr="obr9_solne_jez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7" cy="3068960"/>
          </a:xfrm>
          <a:prstGeom prst="rect">
            <a:avLst/>
          </a:prstGeom>
        </p:spPr>
      </p:pic>
      <p:pic>
        <p:nvPicPr>
          <p:cNvPr id="3" name="Obrázek 2" descr="obr10_velke_solne_jeze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4606321" cy="306896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0"/>
            <a:ext cx="1822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/>
              <a:t>Obr. 9 – Velké solné jezero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508313" y="3068960"/>
            <a:ext cx="635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/>
              <a:t>Obr. 10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403648" y="3068960"/>
            <a:ext cx="1631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/>
              <a:t>Obr. 11 – solné krystaly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3">
                <a:lumMod val="75000"/>
                <a:alpha val="62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980728"/>
            <a:ext cx="763284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Andy</a:t>
            </a:r>
          </a:p>
          <a:p>
            <a:endParaRPr lang="cs-CZ" sz="4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úzké, vysoké, mladší</a:t>
            </a:r>
          </a:p>
          <a:p>
            <a:pPr>
              <a:buFontTx/>
              <a:buChar char="-"/>
            </a:pPr>
            <a:endParaRPr lang="cs-CZ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nejvyšší hora Aconcagua (6959 m) – nejvyšší hora   </a:t>
            </a:r>
          </a:p>
          <a:p>
            <a:r>
              <a:rPr lang="cs-CZ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celé Ameriky</a:t>
            </a:r>
          </a:p>
          <a:p>
            <a:pPr>
              <a:buFontTx/>
              <a:buChar char="-"/>
            </a:pPr>
            <a:endParaRPr lang="cs-CZ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jižní okraj – Patagonie – činnost ledovců =&gt; </a:t>
            </a:r>
          </a:p>
          <a:p>
            <a:r>
              <a:rPr lang="cs-CZ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zálivy, fjordy, ostrovy</a:t>
            </a:r>
          </a:p>
          <a:p>
            <a:endParaRPr lang="cs-CZ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aktivní sopečná činnost</a:t>
            </a:r>
            <a:endParaRPr lang="cs-CZ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8761</TotalTime>
  <Words>1142</Words>
  <Application>Microsoft Office PowerPoint</Application>
  <PresentationFormat>Předvádění na obrazovce (4:3)</PresentationFormat>
  <Paragraphs>102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Verdana</vt:lpstr>
      <vt:lpstr>Wingdings 2</vt:lpstr>
      <vt:lpstr>Motiv sady Office</vt:lpstr>
      <vt:lpstr>Aspekt</vt:lpstr>
      <vt:lpstr>Prezentace aplikace PowerPoint</vt:lpstr>
      <vt:lpstr>Povrch Ameriky</vt:lpstr>
      <vt:lpstr>Zopakujte si: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UKAŽ NA MAPĚ</vt:lpstr>
      <vt:lpstr>OTÁZKY K OPAKOVÁNÍ</vt:lpstr>
      <vt:lpstr>POUŽITÉ ZDROJE</vt:lpstr>
      <vt:lpstr>POUŽITÉ ZDROJE</vt:lpstr>
    </vt:vector>
  </TitlesOfParts>
  <Company>Windows Xp Ultimate 2008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Pobřeží Středozemního moře</dc:title>
  <dc:creator>pavlja</dc:creator>
  <cp:lastModifiedBy>ucitel</cp:lastModifiedBy>
  <cp:revision>476</cp:revision>
  <dcterms:created xsi:type="dcterms:W3CDTF">2011-09-10T14:06:04Z</dcterms:created>
  <dcterms:modified xsi:type="dcterms:W3CDTF">2025-02-25T09:45:52Z</dcterms:modified>
</cp:coreProperties>
</file>