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74" r:id="rId3"/>
    <p:sldId id="256" r:id="rId4"/>
    <p:sldId id="259" r:id="rId5"/>
    <p:sldId id="284" r:id="rId6"/>
    <p:sldId id="285" r:id="rId7"/>
    <p:sldId id="293" r:id="rId8"/>
    <p:sldId id="286" r:id="rId9"/>
    <p:sldId id="294" r:id="rId10"/>
    <p:sldId id="287" r:id="rId11"/>
    <p:sldId id="295" r:id="rId12"/>
    <p:sldId id="288" r:id="rId13"/>
    <p:sldId id="296" r:id="rId14"/>
    <p:sldId id="297" r:id="rId15"/>
    <p:sldId id="289" r:id="rId16"/>
    <p:sldId id="298" r:id="rId17"/>
    <p:sldId id="290" r:id="rId18"/>
    <p:sldId id="299" r:id="rId19"/>
    <p:sldId id="300" r:id="rId20"/>
    <p:sldId id="302" r:id="rId21"/>
    <p:sldId id="291" r:id="rId22"/>
    <p:sldId id="292" r:id="rId23"/>
    <p:sldId id="303" r:id="rId24"/>
    <p:sldId id="270" r:id="rId25"/>
    <p:sldId id="271" r:id="rId26"/>
    <p:sldId id="272" r:id="rId27"/>
    <p:sldId id="283" r:id="rId28"/>
    <p:sldId id="301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99"/>
    <a:srgbClr val="FFFFCC"/>
    <a:srgbClr val="CCCCFF"/>
    <a:srgbClr val="990099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22.2.2013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index.php?s=diktaty/spust&amp;jmeno_diktatu=z7_01_Pob%F8e%9E%ED%20St%F8edozemn%EDho%20mo%F8e.tx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únor 2013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Amerika – podnebí a přírodní krajiny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o podnebí a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přírodních krajinách amerického kontinentu.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8_tajga_kan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0" y="188640"/>
            <a:ext cx="4643895" cy="3024336"/>
          </a:xfrm>
          <a:prstGeom prst="rect">
            <a:avLst/>
          </a:prstGeom>
        </p:spPr>
      </p:pic>
      <p:pic>
        <p:nvPicPr>
          <p:cNvPr id="3" name="Obrázek 2" descr="obr9_pre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4436704" cy="2955954"/>
          </a:xfrm>
          <a:prstGeom prst="rect">
            <a:avLst/>
          </a:prstGeom>
        </p:spPr>
      </p:pic>
      <p:pic>
        <p:nvPicPr>
          <p:cNvPr id="4" name="Obrázek 3" descr="obr10_ontario.jpg"/>
          <p:cNvPicPr>
            <a:picLocks noChangeAspect="1"/>
          </p:cNvPicPr>
          <p:nvPr/>
        </p:nvPicPr>
        <p:blipFill>
          <a:blip r:embed="rId4" cstate="print"/>
          <a:srcRect l="27723" t="-2221"/>
          <a:stretch>
            <a:fillRect/>
          </a:stretch>
        </p:blipFill>
        <p:spPr>
          <a:xfrm>
            <a:off x="179512" y="3140968"/>
            <a:ext cx="4699755" cy="3456384"/>
          </a:xfrm>
          <a:prstGeom prst="rect">
            <a:avLst/>
          </a:prstGeom>
        </p:spPr>
      </p:pic>
      <p:pic>
        <p:nvPicPr>
          <p:cNvPr id="5" name="Obrázek 4" descr="obr11_skunk.jpg"/>
          <p:cNvPicPr>
            <a:picLocks noChangeAspect="1"/>
          </p:cNvPicPr>
          <p:nvPr/>
        </p:nvPicPr>
        <p:blipFill>
          <a:blip r:embed="rId5" cstate="print"/>
          <a:srcRect l="21830"/>
          <a:stretch>
            <a:fillRect/>
          </a:stretch>
        </p:blipFill>
        <p:spPr>
          <a:xfrm>
            <a:off x="4499992" y="3140968"/>
            <a:ext cx="4464496" cy="34410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0"/>
            <a:ext cx="977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8 - tajga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7884368" y="0"/>
            <a:ext cx="1047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9 - prérie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6581001"/>
            <a:ext cx="1671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10 – jezero Ontario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7884368" y="6581001"/>
            <a:ext cx="1113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11 - skunk</a:t>
            </a:r>
            <a:endParaRPr lang="cs-CZ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04664"/>
            <a:ext cx="8102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Severní polokoule – subtropický pás</a:t>
            </a:r>
            <a:endParaRPr lang="cs-CZ" sz="4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1700808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Mexický záliv, Florida</a:t>
            </a:r>
          </a:p>
          <a:p>
            <a:pPr>
              <a:buFontTx/>
              <a:buChar char="-"/>
            </a:pPr>
            <a:endParaRPr lang="cs-CZ" sz="280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vysoká vlhkost, velmi teplé léto</a:t>
            </a:r>
          </a:p>
          <a:p>
            <a:pPr>
              <a:buFontTx/>
              <a:buChar char="-"/>
            </a:pPr>
            <a:endParaRPr lang="cs-CZ" sz="280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„středomořská“ krajina</a:t>
            </a:r>
          </a:p>
          <a:p>
            <a:pPr>
              <a:buFontTx/>
              <a:buChar char="-"/>
            </a:pPr>
            <a:endParaRPr lang="cs-CZ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tučnolisté keře, palmy</a:t>
            </a:r>
          </a:p>
          <a:p>
            <a:pPr>
              <a:buFontTx/>
              <a:buChar char="-"/>
            </a:pPr>
            <a:endParaRPr lang="cs-CZ" sz="280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vyšší polohy – sekvoje (nejvyšší stromy světa)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13_palmovy_haj.jpg"/>
          <p:cNvPicPr>
            <a:picLocks noChangeAspect="1"/>
          </p:cNvPicPr>
          <p:nvPr/>
        </p:nvPicPr>
        <p:blipFill>
          <a:blip r:embed="rId2" cstate="print"/>
          <a:srcRect t="6670" r="6541"/>
          <a:stretch>
            <a:fillRect/>
          </a:stretch>
        </p:blipFill>
        <p:spPr>
          <a:xfrm>
            <a:off x="0" y="3219730"/>
            <a:ext cx="9144000" cy="3638270"/>
          </a:xfrm>
          <a:prstGeom prst="rect">
            <a:avLst/>
          </a:prstGeom>
        </p:spPr>
      </p:pic>
      <p:pic>
        <p:nvPicPr>
          <p:cNvPr id="4" name="Obrázek 3" descr="obr14_mangrov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572" y="0"/>
            <a:ext cx="4114428" cy="5485904"/>
          </a:xfrm>
          <a:prstGeom prst="rect">
            <a:avLst/>
          </a:prstGeom>
        </p:spPr>
      </p:pic>
      <p:pic>
        <p:nvPicPr>
          <p:cNvPr id="2" name="Obrázek 1" descr="obr12_florida_pi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5052054" cy="37890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67744" y="0"/>
            <a:ext cx="1594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12 – pinie, Florida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0" y="3789040"/>
            <a:ext cx="1541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13 – palmový háj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7549717" y="0"/>
            <a:ext cx="1402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14 – mangrovy</a:t>
            </a:r>
            <a:endParaRPr lang="cs-CZ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5_sekv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203888" cy="6500858"/>
          </a:xfrm>
          <a:prstGeom prst="rect">
            <a:avLst/>
          </a:prstGeom>
        </p:spPr>
      </p:pic>
      <p:pic>
        <p:nvPicPr>
          <p:cNvPr id="4" name="Obrázek 3" descr="obr17_sekvo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0673" y="1904141"/>
            <a:ext cx="3713327" cy="4953859"/>
          </a:xfrm>
          <a:prstGeom prst="rect">
            <a:avLst/>
          </a:prstGeom>
        </p:spPr>
      </p:pic>
      <p:pic>
        <p:nvPicPr>
          <p:cNvPr id="3" name="Obrázek 2" descr="obr16_sekvo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71480"/>
            <a:ext cx="3131226" cy="42148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5720" y="142852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15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08313" y="1643050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17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72132" y="285728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16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6250662" y="428604"/>
            <a:ext cx="29532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Sekvoje</a:t>
            </a:r>
            <a:endParaRPr lang="cs-CZ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404664"/>
            <a:ext cx="6043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Severní polokoule – pouště</a:t>
            </a:r>
            <a:endParaRPr lang="cs-CZ" sz="4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2060848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náhorní plošiny Kordiller</a:t>
            </a:r>
          </a:p>
          <a:p>
            <a:pPr>
              <a:buFontTx/>
              <a:buChar char="-"/>
            </a:pPr>
            <a:endParaRPr lang="cs-CZ" sz="280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pokračují na území Mexika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8_nahorni_plosina_kolor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09219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00145" y="6357958"/>
            <a:ext cx="2843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18 – </a:t>
            </a:r>
            <a:r>
              <a:rPr lang="cs-CZ" sz="1200" dirty="0" err="1" smtClean="0"/>
              <a:t>Kolorádská</a:t>
            </a:r>
            <a:r>
              <a:rPr lang="cs-CZ" sz="1200" dirty="0" smtClean="0"/>
              <a:t> náhorní plošina, Utah</a:t>
            </a:r>
            <a:endParaRPr lang="cs-CZ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404664"/>
            <a:ext cx="7331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Severní polokoule – tropický pás</a:t>
            </a:r>
            <a:endParaRPr lang="cs-CZ" sz="40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2060848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oblast kolem Karibského moře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tropické deštné lesy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savany</a:t>
            </a: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(větší nadmořské výšky)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tropické plodiny (banány, ananasy, kakao)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jaguár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tropické bouře, hurikány (uragány)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vlhké tropy – převážná část JA (Amazonie – </a:t>
            </a:r>
          </a:p>
          <a:p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největší deštný les na světě)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9_jamajk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3390907"/>
          </a:xfrm>
          <a:prstGeom prst="rect">
            <a:avLst/>
          </a:prstGeom>
        </p:spPr>
      </p:pic>
      <p:pic>
        <p:nvPicPr>
          <p:cNvPr id="3" name="Obrázek 2" descr="obr20_baha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78737"/>
            <a:ext cx="5072066" cy="3379264"/>
          </a:xfrm>
          <a:prstGeom prst="rect">
            <a:avLst/>
          </a:prstGeom>
        </p:spPr>
      </p:pic>
      <p:pic>
        <p:nvPicPr>
          <p:cNvPr id="4" name="Obrázek 3" descr="obr21_domin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1250214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19 - Jamaika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14876" y="0"/>
            <a:ext cx="2273636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21 – Dominikánská republika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500438"/>
            <a:ext cx="1253164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20 - Bahamy</a:t>
            </a:r>
            <a:endParaRPr lang="cs-CZ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2_amazo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3536181" cy="4714907"/>
          </a:xfrm>
          <a:prstGeom prst="rect">
            <a:avLst/>
          </a:prstGeom>
        </p:spPr>
      </p:pic>
      <p:pic>
        <p:nvPicPr>
          <p:cNvPr id="3" name="Obrázek 2" descr="obr23_amazo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14290"/>
            <a:ext cx="4357718" cy="3268289"/>
          </a:xfrm>
          <a:prstGeom prst="rect">
            <a:avLst/>
          </a:prstGeom>
        </p:spPr>
      </p:pic>
      <p:pic>
        <p:nvPicPr>
          <p:cNvPr id="4" name="Obrázek 3" descr="obr24_brazil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500438"/>
            <a:ext cx="5257665" cy="306916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2844" y="1571612"/>
            <a:ext cx="137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22 - Amazonie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72330" y="3214686"/>
            <a:ext cx="1925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24 – Amazonie, Brazílie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72330" y="214290"/>
            <a:ext cx="1892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23 – Amazonie, Bolívie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142844" y="285728"/>
            <a:ext cx="36711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Amazonie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5_hurikan_is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05" y="1"/>
            <a:ext cx="7920989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500826" y="0"/>
            <a:ext cx="2042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25 – hurikán Isabel. 2003</a:t>
            </a:r>
            <a:endParaRPr lang="cs-CZ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Podnebí a přírodní krajiny Ameriky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142852"/>
            <a:ext cx="6733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Jižní polokoule – tropický pás</a:t>
            </a:r>
            <a:endParaRPr lang="cs-CZ" sz="4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114298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savany a řídké lesy</a:t>
            </a:r>
          </a:p>
          <a:p>
            <a:pPr>
              <a:buFontTx/>
              <a:buChar char="-"/>
            </a:pPr>
            <a:endParaRPr lang="cs-CZ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tapír, tukan, jaguár</a:t>
            </a:r>
          </a:p>
        </p:txBody>
      </p:sp>
      <p:pic>
        <p:nvPicPr>
          <p:cNvPr id="4" name="Obrázek 3" descr="obr26_tap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37416"/>
            <a:ext cx="4557715" cy="3720584"/>
          </a:xfrm>
          <a:prstGeom prst="rect">
            <a:avLst/>
          </a:prstGeom>
        </p:spPr>
      </p:pic>
      <p:pic>
        <p:nvPicPr>
          <p:cNvPr id="5" name="Obrázek 4" descr="obr27_tuk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785794"/>
            <a:ext cx="4985054" cy="3333755"/>
          </a:xfrm>
          <a:prstGeom prst="rect">
            <a:avLst/>
          </a:prstGeom>
        </p:spPr>
      </p:pic>
      <p:pic>
        <p:nvPicPr>
          <p:cNvPr id="6" name="Obrázek 5" descr="obr28_jagu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353514"/>
            <a:ext cx="4362458" cy="35044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2857496"/>
            <a:ext cx="1044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26 - tapír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3438" y="6581001"/>
            <a:ext cx="1142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28 - jaguár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786710" y="500042"/>
            <a:ext cx="110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27 - tukan</a:t>
            </a:r>
            <a:endParaRPr lang="cs-CZ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404664"/>
            <a:ext cx="6229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Jižní polokoule – mírný pás</a:t>
            </a:r>
            <a:endParaRPr lang="cs-CZ" sz="4000" b="1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2060848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stepi (pampy)</a:t>
            </a:r>
          </a:p>
          <a:p>
            <a:endParaRPr lang="cs-CZ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pštrosi nandu (dříve), stáda hovězího dobytka </a:t>
            </a:r>
          </a:p>
          <a:p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 (dnes)</a:t>
            </a:r>
          </a:p>
          <a:p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lesy mírného pásu 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(Patagonie)</a:t>
            </a:r>
          </a:p>
          <a:p>
            <a:endParaRPr lang="cs-CZ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 přechází v pustiny (lachtani, tučňáci)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30_patagonie.jpg"/>
          <p:cNvPicPr>
            <a:picLocks noChangeAspect="1"/>
          </p:cNvPicPr>
          <p:nvPr/>
        </p:nvPicPr>
        <p:blipFill>
          <a:blip r:embed="rId2" cstate="print"/>
          <a:srcRect t="9132" b="5023"/>
          <a:stretch>
            <a:fillRect/>
          </a:stretch>
        </p:blipFill>
        <p:spPr>
          <a:xfrm>
            <a:off x="3786182" y="357166"/>
            <a:ext cx="5214942" cy="3357562"/>
          </a:xfrm>
          <a:prstGeom prst="rect">
            <a:avLst/>
          </a:prstGeom>
        </p:spPr>
      </p:pic>
      <p:pic>
        <p:nvPicPr>
          <p:cNvPr id="4" name="Obrázek 3" descr="obr31_patagonie_kormor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643314"/>
            <a:ext cx="4643470" cy="3093712"/>
          </a:xfrm>
          <a:prstGeom prst="rect">
            <a:avLst/>
          </a:prstGeom>
        </p:spPr>
      </p:pic>
      <p:pic>
        <p:nvPicPr>
          <p:cNvPr id="5" name="Obrázek 4" descr="obr32_patagonie_ledovec.jpg"/>
          <p:cNvPicPr>
            <a:picLocks noChangeAspect="1"/>
          </p:cNvPicPr>
          <p:nvPr/>
        </p:nvPicPr>
        <p:blipFill>
          <a:blip r:embed="rId4" cstate="print"/>
          <a:srcRect b="16666"/>
          <a:stretch>
            <a:fillRect/>
          </a:stretch>
        </p:blipFill>
        <p:spPr>
          <a:xfrm>
            <a:off x="4429124" y="3786190"/>
            <a:ext cx="4572000" cy="2857520"/>
          </a:xfrm>
          <a:prstGeom prst="rect">
            <a:avLst/>
          </a:prstGeom>
        </p:spPr>
      </p:pic>
      <p:pic>
        <p:nvPicPr>
          <p:cNvPr id="2" name="Obrázek 1" descr="obr29_patagon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4286280" cy="321471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786050" y="3500438"/>
            <a:ext cx="36687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6600" b="1" cap="none" spc="0" dirty="0" smtClean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Patagonie</a:t>
            </a:r>
            <a:endParaRPr lang="cs-CZ" sz="5400" b="1" cap="none" spc="0" dirty="0">
              <a:ln w="28575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57488" y="285728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29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786710" y="6357958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32 - ledovec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4282" y="3643314"/>
            <a:ext cx="1396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31 - kormoráni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286776" y="142852"/>
            <a:ext cx="670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30 </a:t>
            </a:r>
            <a:endParaRPr lang="cs-CZ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Grónsko, Aljaška, Mexický záliv, Patagonie, Karibské moře,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Kolorádská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plošina, Amazonská nížina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podnebí a přírodní krajiny v jednotlivých podnebných pásech Ameriky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přírodní krajiny se nevyskytují v Jižní Americe?</a:t>
            </a: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?s=</a:t>
            </a:r>
            <a:r>
              <a:rPr lang="cs-CZ" sz="2400" dirty="0" err="1" smtClean="0">
                <a:hlinkClick r:id="rId2"/>
              </a:rPr>
              <a:t>diktaty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spust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diktatu</a:t>
            </a:r>
            <a:r>
              <a:rPr lang="cs-CZ" sz="2400" dirty="0" smtClean="0">
                <a:hlinkClick r:id="rId2"/>
              </a:rPr>
              <a:t>=z7_01_</a:t>
            </a:r>
            <a:r>
              <a:rPr lang="cs-CZ" sz="2400" dirty="0" err="1" smtClean="0">
                <a:hlinkClick r:id="rId2"/>
              </a:rPr>
              <a:t>Pob</a:t>
            </a:r>
            <a:r>
              <a:rPr lang="cs-CZ" sz="2400" dirty="0" smtClean="0">
                <a:hlinkClick r:id="rId2"/>
              </a:rPr>
              <a:t>%F8e%9E%ED%20St%F8edozemn%</a:t>
            </a:r>
            <a:r>
              <a:rPr lang="cs-CZ" sz="2400" dirty="0" err="1" smtClean="0">
                <a:hlinkClick r:id="rId2"/>
              </a:rPr>
              <a:t>EDho</a:t>
            </a:r>
            <a:r>
              <a:rPr lang="cs-CZ" sz="2400" dirty="0" smtClean="0">
                <a:hlinkClick r:id="rId2"/>
              </a:rPr>
              <a:t>%20mo%F8e.txt</a:t>
            </a: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NASA ICE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05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dostupné pod licencí Creative Commons na 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: http://commons.wikimedia.org/wiki/File:Greenland_lake_south_of_GULL_Hoffman_%287652633078%29.jpg?uselang=cs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2 - Arian Zwegers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http://commons.wikimedia.org/wiki/File:Kulusuk_%286822281047%29.jpg?uselang=cs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3 - Christine Zenino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http://commons.wikimedia.org/wiki/File:Bergy_bits_near_Tasiilaq.jpg?uselang=cs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4 - Mike Beauregard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http://commons.wikimedia.org/wiki/File:Auyuittuq_National_Park,_Baffin_Island,_Nunavut_-b.jpg?uselang=cs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5 - S Yao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http://commons.wikimedia.org/wiki/File:Subarctic_Tundra.JPG?uselang=cs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6 - Rama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http://commons.wikimedia.org/wiki/File:Alopex_lagopus_IMG_9019.JPG?uselang=cs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7 - oskarlin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http://commons.wikimedia.org/wiki/File:Albino_raindeer.jpg?uselang=cs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peupleloup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http://commons.wikimedia.org/wiki/File:Taiga_Landscape_in_Canada.jpg?uselang=cs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9 - Ricraider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http://commons.wikimedia.org/wiki/File:Chihuahua_Steppe.jpg?uselang=cs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Whpq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http://commons.wikimedia.org/wiki/File:GoderichBeachView.jpg?uselang=cs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11 - http://www.birdphotos.com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http://commons.wikimedia.org/wiki/File:Striped_Skunk.jpg?uselang=cs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12- Riverbanks Outdoor Store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http://commons.wikimedia.org/wiki/File:A_virgin_Pinus_elliottii_-_Sabal_palmetto_forest.jpg?uselang=cs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Homer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Edward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http://commons.wikimedia.org/wiki/File:Sabal_palmetto_forest_%28homeredwardprice%29_001.jpg?uselang=cs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14 - Fred J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commons.wikimedia.org/wiki/File:Florida_mangroves_usgov_image.jpg?uselang=cs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15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Harald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Hoyer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http://commons.wikimedia.org/wiki/File:General_Sherman_%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286162231290%29.jpg?uselang=cs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16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Jabernal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commons.wikimedia.org/wiki/File:CaliforniaTree.jpg?uselang=cs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17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Walter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Siegmund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commons.wikimedia.org/wiki/File:Sequoiadendron_giganteum_08145.JPG?uselang=cs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18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Jarekt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commons.wikimedia.org/wiki/File:LaSal%26Slickrock_Utah_USA.JPG?uselang=cs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19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Ezhiki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commons.wikimedia.org/wiki/File:DoctorsCaveBeach.jpeg?uselang=cs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20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Starr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commons.wikimedia.org/wiki/File:Starr_981208-2610_Citharexylum_caudatum.jpg?uselang=cs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21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Dr.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Eugen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Lehle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commons.wikimedia.org/wiki/File:Wasserf%C3%A4lle_bei_Bayaguana.jpg?uselang=cs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22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Miguernesto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jako volné dílo na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commons.wikimedia.org/wiki/File:Rio_putumayo.jpg?uselang=cs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23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Warren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http://commons.wikimedia.org/wiki/File:Rurrenabaque_Bolivia_-_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The_Amazon.jpg?uselang=cs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24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Seabirds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http://commons.wikimedia.org/wiki/File:Iracema_Falls-1.jpg?uselang=cs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NOAA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Library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http://commons.wikimedia.org/wiki/File:Spac0530_-_Flickr_-_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NOAA_Photo_Library.jpg?uselang=cs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26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Karelj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commons.wikimedia.org/wiki/File:Tap%C3%ADr_2.jpg?uselang=cs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27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Raíssa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Ruschel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http://commons.wikimedia.org/wiki/File:Ramphastos_toco_-Gramado_Zoo,_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Brazil-8a.jpg?uselang=cs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28 - John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Harrison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commons.wikimedia.org/wiki/File:Jaguarpickingupcub08.jpg?uselang=cs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29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Cadaverexquisito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commons.wikimedia.org/wiki/File:Arroyo_Goye_Colonia_Suiza.jpg?uselang=cs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30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Annalisa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Parisi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http://commons.wikimedia.org/wiki/File:Cavalli_Al_Pascolo_Ai_Piedi_Del_Massiccio_Del_Fitz_Roy,_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Patagonia.jpg?uselang=cs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31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Liam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Quinn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http://commons.wikimedia.org/wiki/File:Cormorants_in_the_Beagle_Channel_%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285524734447%29.jpg?uselang=cs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32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Gorkaazk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http://commons.wikimedia.org/wiki/File:Upsala_boat_iceberg.jpg?uselang=cs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Severoamerická step se nazývá</a:t>
            </a:r>
            <a:endParaRPr lang="cs-CZ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pampa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prérie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pusta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124744"/>
            <a:ext cx="741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Vzhledem k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protáhlému tvaru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kontinentu od severu k jihu jsou v Americe zastoupena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všechna podnebná pásma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. Nejsevernější území zasahuje do pásu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arktického (polárního)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. Na něj navazuje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subarktický pás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. Největší část Severní Ameriky leží v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pásu mírném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, jih potom v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subtropickém.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Nejjižnější oblasti zasahují nepatrně do pásma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tropického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. V tropickém pásmu leží celá Střední Amerika a značná část Ameriky Jižní. Zhruba od obratníku Kozoroha po 40° j.š. se nachází opět pásmo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subtropické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, na něj navazuje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mírné (Patagonie)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a nejjižnější části Patagonie a Ohňová země jsou již v pásmu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subarktickém,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kde je podnebí drsné a studené (proniká sem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vliv Antarktidy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083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Severní polokoule – polární pás</a:t>
            </a:r>
            <a:endParaRPr lang="cs-CZ" sz="4000" b="1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2132856"/>
            <a:ext cx="399090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severní ostrovy, Grónsko</a:t>
            </a:r>
          </a:p>
          <a:p>
            <a:pPr>
              <a:buFontTx/>
              <a:buChar char="-"/>
            </a:pPr>
            <a:endParaRPr lang="cs-CZ" sz="280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trvalé zalednění </a:t>
            </a:r>
          </a:p>
          <a:p>
            <a:pPr>
              <a:buFontTx/>
              <a:buChar char="-"/>
            </a:pPr>
            <a:endParaRPr lang="cs-CZ" sz="280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polární den a noc</a:t>
            </a:r>
          </a:p>
          <a:p>
            <a:endParaRPr lang="cs-CZ" sz="280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medvědi, tuleni, velryby</a:t>
            </a:r>
            <a:endParaRPr lang="cs-CZ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grons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88640"/>
            <a:ext cx="4022367" cy="6048672"/>
          </a:xfrm>
          <a:prstGeom prst="rect">
            <a:avLst/>
          </a:prstGeom>
        </p:spPr>
      </p:pic>
      <p:pic>
        <p:nvPicPr>
          <p:cNvPr id="3" name="Obrázek 2" descr="obr2_grons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8640"/>
            <a:ext cx="4680213" cy="3118192"/>
          </a:xfrm>
          <a:prstGeom prst="rect">
            <a:avLst/>
          </a:prstGeom>
        </p:spPr>
      </p:pic>
      <p:pic>
        <p:nvPicPr>
          <p:cNvPr id="4" name="Obrázek 3" descr="obr3_grons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924944"/>
            <a:ext cx="4680520" cy="331146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1520" y="6237312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8460432" y="18864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8460432" y="6237312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3</a:t>
            </a:r>
            <a:endParaRPr lang="cs-CZ" sz="1200"/>
          </a:p>
        </p:txBody>
      </p:sp>
      <p:sp>
        <p:nvSpPr>
          <p:cNvPr id="8" name="Obdélník 7"/>
          <p:cNvSpPr/>
          <p:nvPr/>
        </p:nvSpPr>
        <p:spPr>
          <a:xfrm>
            <a:off x="827584" y="260648"/>
            <a:ext cx="2567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Grónsko</a:t>
            </a:r>
            <a:endParaRPr lang="cs-CZ" sz="54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855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Severní polokoule – subpolární pás</a:t>
            </a:r>
            <a:endParaRPr lang="cs-CZ" sz="40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5" y="2132856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severní pobřeží kontinentu, kolem severního </a:t>
            </a:r>
          </a:p>
          <a:p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polárního kruhu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severní Kanada, Aljaška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dlouhá drsná zima, krátké léto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tundra</a:t>
            </a: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(mechy, lišejníky, zakrslé dřeviny)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polární lišky, sobi</a:t>
            </a:r>
            <a:endParaRPr lang="cs-CZ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7_sobi_al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1859" y="3212976"/>
            <a:ext cx="4962141" cy="3330837"/>
          </a:xfrm>
          <a:prstGeom prst="rect">
            <a:avLst/>
          </a:prstGeom>
        </p:spPr>
      </p:pic>
      <p:pic>
        <p:nvPicPr>
          <p:cNvPr id="2" name="Obrázek 1" descr="obr4_nunav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5147806" cy="3024336"/>
          </a:xfrm>
          <a:prstGeom prst="rect">
            <a:avLst/>
          </a:prstGeom>
        </p:spPr>
      </p:pic>
      <p:pic>
        <p:nvPicPr>
          <p:cNvPr id="3" name="Obrázek 2" descr="obr5_alas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60648"/>
            <a:ext cx="4572000" cy="3046095"/>
          </a:xfrm>
          <a:prstGeom prst="rect">
            <a:avLst/>
          </a:prstGeom>
        </p:spPr>
      </p:pic>
      <p:pic>
        <p:nvPicPr>
          <p:cNvPr id="4" name="Obrázek 3" descr="obr6_plarni_lis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4984"/>
            <a:ext cx="4895699" cy="326175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1768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4 – Nunavut, Kanada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7956376" y="0"/>
            <a:ext cx="1112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5 - Aljaška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0" y="6525344"/>
            <a:ext cx="1452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6 – polární liška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7802992" y="6581001"/>
            <a:ext cx="1341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7 – sobi, albín</a:t>
            </a:r>
            <a:endParaRPr lang="cs-CZ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6827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Severní polokoule – mírný pás</a:t>
            </a:r>
            <a:endParaRPr lang="cs-CZ" sz="4000" b="1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1700808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Kanada, většina USA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tajgy</a:t>
            </a: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(jehličnaté lesy) – Kanada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medvěd grizzly, vlk, los (dnes jen Aljaška, </a:t>
            </a:r>
          </a:p>
          <a:p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Skalnaté hory)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listnaté lesy </a:t>
            </a: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oblast Velkých jezer, Apalačské </a:t>
            </a:r>
          </a:p>
          <a:p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pohoří – vykáceny</a:t>
            </a: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bobr, mýval, skunk, ptáci</a:t>
            </a:r>
            <a:endParaRPr lang="cs-CZ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stepi (prérie) </a:t>
            </a:r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centrální část kontinentu (obilnice, </a:t>
            </a:r>
          </a:p>
          <a:p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dobytkářské farmy)</a:t>
            </a:r>
          </a:p>
          <a:p>
            <a:r>
              <a:rPr lang="cs-CZ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bizon – chráněný (rezervace)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9968</TotalTime>
  <Words>1462</Words>
  <Application>Microsoft Office PowerPoint</Application>
  <PresentationFormat>Předvádění na obrazovce (4:3)</PresentationFormat>
  <Paragraphs>167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Motiv sady Office</vt:lpstr>
      <vt:lpstr>Aspekt</vt:lpstr>
      <vt:lpstr>Snímek 1</vt:lpstr>
      <vt:lpstr>Podnebí a přírodní krajiny Ameriky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UKAŽ NA MAPĚ</vt:lpstr>
      <vt:lpstr>OTÁZKY K OPAKOVÁNÍ</vt:lpstr>
      <vt:lpstr>POUŽITÉ ZDROJE</vt:lpstr>
      <vt:lpstr>POUŽITÉ ZDROJE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Jana sborovna</cp:lastModifiedBy>
  <cp:revision>489</cp:revision>
  <dcterms:created xsi:type="dcterms:W3CDTF">2011-09-10T14:06:04Z</dcterms:created>
  <dcterms:modified xsi:type="dcterms:W3CDTF">2013-02-22T10:00:40Z</dcterms:modified>
</cp:coreProperties>
</file>