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274" r:id="rId3"/>
    <p:sldId id="256" r:id="rId4"/>
    <p:sldId id="259" r:id="rId5"/>
    <p:sldId id="275" r:id="rId6"/>
    <p:sldId id="276" r:id="rId7"/>
    <p:sldId id="279" r:id="rId8"/>
    <p:sldId id="277" r:id="rId9"/>
    <p:sldId id="280" r:id="rId10"/>
    <p:sldId id="278" r:id="rId11"/>
    <p:sldId id="281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99"/>
    <a:srgbClr val="99FF66"/>
    <a:srgbClr val="990099"/>
    <a:srgbClr val="FFFFCC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15.8.2013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duben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8.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Jižní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Evropa –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Itálie, Řecko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státech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jižní Evropy.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6_kreta_vesn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81652" cy="3578799"/>
          </a:xfrm>
          <a:prstGeom prst="rect">
            <a:avLst/>
          </a:prstGeom>
        </p:spPr>
      </p:pic>
      <p:pic>
        <p:nvPicPr>
          <p:cNvPr id="3" name="Obrázek 2" descr="obr7_mt_marath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375420"/>
            <a:ext cx="4643438" cy="348257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29256" y="0"/>
            <a:ext cx="2223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7 – vesnice na ostrově Kréta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4282" y="6072206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8 – poloostrov Peloponés, hora </a:t>
            </a:r>
            <a:r>
              <a:rPr lang="cs-CZ" sz="1200" dirty="0" err="1" smtClean="0"/>
              <a:t>Mt</a:t>
            </a:r>
            <a:r>
              <a:rPr lang="cs-CZ" sz="1200" dirty="0" smtClean="0"/>
              <a:t>. </a:t>
            </a:r>
            <a:r>
              <a:rPr lang="cs-CZ" sz="1200" dirty="0" err="1" smtClean="0"/>
              <a:t>Marathos</a:t>
            </a:r>
            <a:r>
              <a:rPr lang="cs-CZ" sz="1200" dirty="0" smtClean="0"/>
              <a:t>, hranice mezi vápencovým a břidličným podložím; jméno hory je odvozeno od řeckého názvu pro fenykl, který roste jen ne vápencích.</a:t>
            </a:r>
            <a:endParaRPr lang="cs-CZ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Alpy, Apeniny,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Pindos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Olymp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Kréta, Peloponés, Rhodos, Sicílie, Sardinie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Etna,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Stromboli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Vesuv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Řím, Atény, Milán, Benátky, Janov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Pád, Tibera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Jmenuj velké ostrovy, které náleží k Itálii a Řecku.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Jaký povrch převažuje v uvedených státech.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Pokus se charakterizovat podnebí těchto států s ohledem na jejich polohu.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Na čem závisí hospodářství daných států a jaký vývoj v současné době prodělává?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vychod.txt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</a:t>
            </a:r>
            <a:r>
              <a:rPr lang="cs-CZ" sz="2400" dirty="0" smtClean="0"/>
              <a:t>&amp;vymazat=ano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KoenB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4-28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http://commons.wikimedia.org/wiki/File:Europe-nofill-black-lores.png?uselang=cs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Federico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Patti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4-28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http://commons.wikimedia.org/wiki/File:Estate_in_Sicilia.jpg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KlausF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4-28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http://commons.wikimedia.org/wiki/File:Goloritze_pano.jpg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GiorgioPro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4-28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http://commons.wikimedia.org/wiki/File:Pitigliano-veduta.JPG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Oliver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Bonjoch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4-28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http://commons.wikimedia.org/wiki/File:Roma_dall%27aereo.JPG?uselang=cs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6 - Wolfgang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Staudt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4-28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http://commons.wikimedia.org/wiki/File:Village_%281128418865%29.jpg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Alfie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4-28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://commons.wikimedia.org/wiki/File:Mount_Marathos.JPG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Jižní Evropa</a:t>
            </a:r>
            <a:b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Itálie, Řecko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Jižní Evropa se rozkládá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 vnitrozemí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ostrovech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poloostrovech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/>
          <a:srcRect t="52506" r="-29"/>
          <a:stretch>
            <a:fillRect/>
          </a:stretch>
        </p:blipFill>
        <p:spPr>
          <a:xfrm>
            <a:off x="535318" y="1360706"/>
            <a:ext cx="8073364" cy="413658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5929322" y="4500570"/>
            <a:ext cx="73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Řecko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143372" y="3571876"/>
            <a:ext cx="64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Itálie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215206" y="6215082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37578" y="428604"/>
            <a:ext cx="32688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11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Itálie</a:t>
            </a:r>
            <a:endParaRPr lang="cs-CZ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2500306"/>
            <a:ext cx="807176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Přírodní podmínky</a:t>
            </a:r>
          </a:p>
          <a:p>
            <a:r>
              <a:rPr lang="cs-CZ" sz="2400" dirty="0" smtClean="0"/>
              <a:t>- Apeninský poloostrov</a:t>
            </a:r>
          </a:p>
          <a:p>
            <a:pPr>
              <a:buFontTx/>
              <a:buChar char="-"/>
            </a:pPr>
            <a:r>
              <a:rPr lang="cs-CZ" sz="2400" dirty="0" smtClean="0"/>
              <a:t> ostrovy Sicílie, Sardinie</a:t>
            </a:r>
          </a:p>
          <a:p>
            <a:pPr>
              <a:buFontTx/>
              <a:buChar char="-"/>
            </a:pPr>
            <a:r>
              <a:rPr lang="cs-CZ" sz="2400" dirty="0" smtClean="0"/>
              <a:t> od Evropy oddělena Alpami</a:t>
            </a:r>
          </a:p>
          <a:p>
            <a:pPr>
              <a:buFontTx/>
              <a:buChar char="-"/>
            </a:pPr>
            <a:r>
              <a:rPr lang="cs-CZ" sz="2400" dirty="0" smtClean="0"/>
              <a:t> podél poloostrova Apeniny</a:t>
            </a:r>
          </a:p>
          <a:p>
            <a:pPr>
              <a:buFontTx/>
              <a:buChar char="-"/>
            </a:pPr>
            <a:r>
              <a:rPr lang="cs-CZ" sz="2400" dirty="0" smtClean="0"/>
              <a:t> nížiny jen při pobřeží + na severu Pádská nížina</a:t>
            </a:r>
          </a:p>
          <a:p>
            <a:pPr>
              <a:buFontTx/>
              <a:buChar char="-"/>
            </a:pPr>
            <a:r>
              <a:rPr lang="cs-CZ" sz="2400" dirty="0" smtClean="0"/>
              <a:t> v jižní části činné sopky (Etna, </a:t>
            </a:r>
            <a:r>
              <a:rPr lang="cs-CZ" sz="2400" dirty="0" err="1" smtClean="0"/>
              <a:t>Stromboli</a:t>
            </a:r>
            <a:r>
              <a:rPr lang="cs-CZ" sz="2400" dirty="0" smtClean="0"/>
              <a:t>, Vesuv)</a:t>
            </a:r>
          </a:p>
          <a:p>
            <a:pPr>
              <a:buFontTx/>
              <a:buChar char="-"/>
            </a:pPr>
            <a:r>
              <a:rPr lang="cs-CZ" sz="2400" dirty="0" smtClean="0"/>
              <a:t> významné řeky: Pád (v Pádské nížině), Tibera (protéká Římem)</a:t>
            </a:r>
            <a:endParaRPr lang="cs-CZ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_sicil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0562" cy="3386730"/>
          </a:xfrm>
          <a:prstGeom prst="rect">
            <a:avLst/>
          </a:prstGeom>
        </p:spPr>
      </p:pic>
      <p:pic>
        <p:nvPicPr>
          <p:cNvPr id="4" name="Obrázek 3" descr="obr3_sardi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7510"/>
            <a:ext cx="9144000" cy="3920490"/>
          </a:xfrm>
          <a:prstGeom prst="rect">
            <a:avLst/>
          </a:prstGeom>
        </p:spPr>
      </p:pic>
      <p:pic>
        <p:nvPicPr>
          <p:cNvPr id="5" name="Obrázek 4" descr="obr4_Pitigliano_apeniny.JPG"/>
          <p:cNvPicPr>
            <a:picLocks noChangeAspect="1"/>
          </p:cNvPicPr>
          <p:nvPr/>
        </p:nvPicPr>
        <p:blipFill>
          <a:blip r:embed="rId4"/>
          <a:srcRect t="8080"/>
          <a:stretch>
            <a:fillRect/>
          </a:stretch>
        </p:blipFill>
        <p:spPr>
          <a:xfrm>
            <a:off x="4429124" y="0"/>
            <a:ext cx="4714876" cy="325042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1028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2 - Sicílie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928934"/>
            <a:ext cx="1212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3 - Sardinie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63285" y="0"/>
            <a:ext cx="3080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4 – městečko </a:t>
            </a:r>
            <a:r>
              <a:rPr lang="cs-CZ" sz="1200" dirty="0" err="1" smtClean="0"/>
              <a:t>Pitigliano</a:t>
            </a:r>
            <a:r>
              <a:rPr lang="cs-CZ" sz="1200" dirty="0" smtClean="0"/>
              <a:t>, centrální Apeniny</a:t>
            </a:r>
            <a:endParaRPr lang="cs-CZ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37578" y="428604"/>
            <a:ext cx="32688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11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Itálie</a:t>
            </a:r>
            <a:endParaRPr lang="cs-CZ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2643182"/>
            <a:ext cx="85350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 hl. město Řím</a:t>
            </a:r>
          </a:p>
          <a:p>
            <a:pPr>
              <a:buFontTx/>
              <a:buChar char="-"/>
            </a:pPr>
            <a:r>
              <a:rPr lang="cs-CZ" sz="2400" dirty="0" smtClean="0"/>
              <a:t> republika</a:t>
            </a:r>
          </a:p>
          <a:p>
            <a:pPr>
              <a:buFontTx/>
              <a:buChar char="-"/>
            </a:pPr>
            <a:r>
              <a:rPr lang="cs-CZ" sz="2400" dirty="0" smtClean="0"/>
              <a:t> měna: euro</a:t>
            </a:r>
          </a:p>
          <a:p>
            <a:pPr>
              <a:buFontTx/>
              <a:buChar char="-"/>
            </a:pPr>
            <a:r>
              <a:rPr lang="cs-CZ" sz="2400" dirty="0" smtClean="0"/>
              <a:t> jazyk: italština</a:t>
            </a:r>
          </a:p>
          <a:p>
            <a:pPr>
              <a:buFontTx/>
              <a:buChar char="-"/>
            </a:pPr>
            <a:r>
              <a:rPr lang="cs-CZ" sz="2400" dirty="0" smtClean="0"/>
              <a:t> velká města: Milán, Turín, Palermo, Janov, Benátky</a:t>
            </a:r>
          </a:p>
          <a:p>
            <a:pPr>
              <a:buFontTx/>
              <a:buChar char="-"/>
            </a:pPr>
            <a:r>
              <a:rPr lang="cs-CZ" sz="2400" dirty="0" smtClean="0"/>
              <a:t> hospodářství: pěstování obilnin, brambor, citrusů, oliv, vinné révy;</a:t>
            </a:r>
          </a:p>
          <a:p>
            <a:r>
              <a:rPr lang="cs-CZ" sz="2400" dirty="0" smtClean="0"/>
              <a:t>                            těžba mramoru, pyritu, solí, síry;</a:t>
            </a:r>
          </a:p>
          <a:p>
            <a:r>
              <a:rPr lang="cs-CZ" sz="2400" dirty="0" smtClean="0"/>
              <a:t>                             výroba oceli, automobilový průmysl (FIAT holding)</a:t>
            </a:r>
            <a:endParaRPr lang="cs-CZ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5_r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14282" y="142852"/>
            <a:ext cx="916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5 - Řím</a:t>
            </a:r>
            <a:endParaRPr lang="cs-CZ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92460" y="428604"/>
            <a:ext cx="29590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Řecko</a:t>
            </a:r>
            <a:endParaRPr lang="cs-CZ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2285992"/>
            <a:ext cx="8072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Přírodní podmínky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Balkánský poloostrov</a:t>
            </a:r>
          </a:p>
          <a:p>
            <a:pPr>
              <a:buFontTx/>
              <a:buChar char="-"/>
            </a:pPr>
            <a:r>
              <a:rPr lang="cs-CZ" dirty="0" smtClean="0"/>
              <a:t> ostrovy v Egejském, Krétském, Thráckém, Středozemním a Jónském moři (Kréta, Rhodos)</a:t>
            </a:r>
          </a:p>
          <a:p>
            <a:pPr>
              <a:buFontTx/>
              <a:buChar char="-"/>
            </a:pPr>
            <a:r>
              <a:rPr lang="cs-CZ" dirty="0" smtClean="0"/>
              <a:t> hornatý povrch (pohoří </a:t>
            </a:r>
            <a:r>
              <a:rPr lang="cs-CZ" dirty="0" err="1" smtClean="0"/>
              <a:t>Pindos</a:t>
            </a:r>
            <a:r>
              <a:rPr lang="cs-CZ" dirty="0" smtClean="0"/>
              <a:t>, Olymp)</a:t>
            </a:r>
          </a:p>
          <a:p>
            <a:endParaRPr lang="cs-CZ" dirty="0" smtClean="0"/>
          </a:p>
          <a:p>
            <a:r>
              <a:rPr lang="cs-CZ" b="1" dirty="0" smtClean="0"/>
              <a:t>Obyvatelstvo</a:t>
            </a:r>
          </a:p>
          <a:p>
            <a:pPr>
              <a:buFontTx/>
              <a:buChar char="-"/>
            </a:pPr>
            <a:r>
              <a:rPr lang="cs-CZ" dirty="0" smtClean="0"/>
              <a:t> hl. město Atény</a:t>
            </a:r>
          </a:p>
          <a:p>
            <a:pPr>
              <a:buFontTx/>
              <a:buChar char="-"/>
            </a:pPr>
            <a:r>
              <a:rPr lang="cs-CZ" dirty="0" smtClean="0"/>
              <a:t> republika</a:t>
            </a:r>
          </a:p>
          <a:p>
            <a:pPr>
              <a:buFontTx/>
              <a:buChar char="-"/>
            </a:pPr>
            <a:r>
              <a:rPr lang="cs-CZ" dirty="0" smtClean="0"/>
              <a:t> řečtina</a:t>
            </a:r>
          </a:p>
          <a:p>
            <a:pPr>
              <a:buFontTx/>
              <a:buChar char="-"/>
            </a:pPr>
            <a:r>
              <a:rPr lang="cs-CZ" dirty="0" smtClean="0"/>
              <a:t> hospodářství: velký podíl cestovního ruchu; přední příjemce pomoci EU; velké  </a:t>
            </a:r>
          </a:p>
          <a:p>
            <a:r>
              <a:rPr lang="cs-CZ" dirty="0" smtClean="0"/>
              <a:t>                           dluhy; vývoz telefonního vybavení a softwaru, potravin a paliv</a:t>
            </a:r>
            <a:endParaRPr lang="cs-CZ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24889</TotalTime>
  <Words>615</Words>
  <Application>Microsoft Office PowerPoint</Application>
  <PresentationFormat>Předvádění na obrazovce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sady Office</vt:lpstr>
      <vt:lpstr>Aspekt</vt:lpstr>
      <vt:lpstr>Snímek 1</vt:lpstr>
      <vt:lpstr>Jižní Evropa - Itálie, Řecko</vt:lpstr>
      <vt:lpstr>Zopakujte si: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Yana</cp:lastModifiedBy>
  <cp:revision>788</cp:revision>
  <dcterms:created xsi:type="dcterms:W3CDTF">2011-09-10T14:06:04Z</dcterms:created>
  <dcterms:modified xsi:type="dcterms:W3CDTF">2013-08-15T11:40:29Z</dcterms:modified>
</cp:coreProperties>
</file>