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274" r:id="rId3"/>
    <p:sldId id="256" r:id="rId4"/>
    <p:sldId id="259" r:id="rId5"/>
    <p:sldId id="275" r:id="rId6"/>
    <p:sldId id="276" r:id="rId7"/>
    <p:sldId id="278" r:id="rId8"/>
    <p:sldId id="279" r:id="rId9"/>
    <p:sldId id="277" r:id="rId10"/>
    <p:sldId id="280" r:id="rId11"/>
    <p:sldId id="281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FF99"/>
    <a:srgbClr val="FF00FF"/>
    <a:srgbClr val="990099"/>
    <a:srgbClr val="FFFFCC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12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C5B4D-D328-4681-B0DC-5C164F03A64A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4DE6A-C619-4276-8794-72F0860D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485E5-2ACF-4AAD-9354-F7CF9E63EB0A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7F93A-CC6F-41E8-826A-03338B187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2B7974-C0A7-406A-A524-E82E198FFE10}" type="datetimeFigureOut">
              <a:rPr lang="cs-CZ" smtClean="0"/>
              <a:pPr/>
              <a:t>15.8.2013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428604"/>
            <a:ext cx="80010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Autor: Mgr. Jana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Pavlůsková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Datum: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květen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2013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Ročník: 8.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Vzdělávací oblast: Člověk a příroda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Vzdělávací obor: Zeměpis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Tematický okruh: Zeměpis světadílů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Téma: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Jižní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Evropa –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Španělsko, Portugalsko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Anotace: Prezentace určená jako výklad k učivu o státech 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jižní Evropy.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Materiál je doplněn množstvím fotografií, shrnutím ve  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formě otázek k opakování a odkazem na interaktivní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test k procvičení.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7_lisab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1108710"/>
          </a:xfrm>
          <a:prstGeom prst="rect">
            <a:avLst/>
          </a:prstGeom>
        </p:spPr>
      </p:pic>
      <p:pic>
        <p:nvPicPr>
          <p:cNvPr id="3" name="Obrázek 2" descr="obr8_por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86190"/>
            <a:ext cx="9144000" cy="158877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0" y="2071678"/>
            <a:ext cx="5551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7 - Lisabon</a:t>
            </a:r>
            <a:r>
              <a:rPr lang="cs-CZ" sz="1200" dirty="0" smtClean="0"/>
              <a:t> – hlavní a největší město Portugalska (pohled z jižního břehu řeky Tejo)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5429264"/>
            <a:ext cx="3245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8 - Porto</a:t>
            </a:r>
            <a:r>
              <a:rPr lang="cs-CZ" sz="1200" dirty="0" smtClean="0"/>
              <a:t> – druhé největší portugalské město</a:t>
            </a:r>
            <a:endParaRPr lang="cs-CZ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r26_mapa_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6732"/>
          </a:xfrm>
          <a:prstGeom prst="rect">
            <a:avLst/>
          </a:prstGeom>
          <a:ln>
            <a:noFill/>
          </a:ln>
          <a:effectLst/>
          <a:scene3d>
            <a:camera prst="perspectiveFront"/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UKAŽ NA MAPĚ</a:t>
            </a:r>
            <a:endParaRPr lang="cs-CZ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Azory, Madeira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, Pyreneje, Sierra 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Nevada, </a:t>
            </a:r>
            <a:r>
              <a:rPr lang="cs-CZ" sz="4000" dirty="0" err="1" smtClean="0">
                <a:latin typeface="Times New Roman" pitchFamily="18" charset="0"/>
                <a:cs typeface="Times New Roman" pitchFamily="18" charset="0"/>
              </a:rPr>
              <a:t>Kantaberské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 pohoří</a:t>
            </a: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Tejo, Ebro</a:t>
            </a: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Lisabon, Porto, Madrid, Barcelona</a:t>
            </a: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OTÁZKY K OPAKOVÁNÍ</a:t>
            </a:r>
            <a:endParaRPr lang="cs-CZ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Co víš o přírodních podmínkách Pyrenejského poloostrova?</a:t>
            </a:r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Jaký vliv v současnosti má významná koloniální minulost Španělska a Portugalska?</a:t>
            </a:r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Popiš hospodářství obou zemí. Mají společné rysy?</a:t>
            </a:r>
          </a:p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Co víš o býčích zápasech? Provozují se i jinde než ve Španělsku?</a:t>
            </a:r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900" b="1" dirty="0" smtClean="0">
                <a:latin typeface="Times New Roman" pitchFamily="18" charset="0"/>
                <a:cs typeface="Times New Roman" pitchFamily="18" charset="0"/>
              </a:rPr>
              <a:t>PROCVIČTE SE V TESTÍKU</a:t>
            </a:r>
          </a:p>
          <a:p>
            <a:r>
              <a:rPr lang="cs-CZ" sz="2400" dirty="0" smtClean="0"/>
              <a:t>http://www.</a:t>
            </a:r>
            <a:r>
              <a:rPr lang="cs-CZ" sz="2400" dirty="0" err="1" smtClean="0"/>
              <a:t>zcsol.cz</a:t>
            </a:r>
            <a:r>
              <a:rPr lang="cs-CZ" sz="2400" dirty="0" smtClean="0"/>
              <a:t>/zaklad/testy/</a:t>
            </a:r>
            <a:r>
              <a:rPr lang="cs-CZ" sz="2400" dirty="0" err="1" smtClean="0"/>
              <a:t>form.php</a:t>
            </a:r>
            <a:r>
              <a:rPr lang="cs-CZ" sz="2400" dirty="0" smtClean="0"/>
              <a:t>?&amp;</a:t>
            </a:r>
            <a:r>
              <a:rPr lang="cs-CZ" sz="2400" dirty="0" err="1" smtClean="0"/>
              <a:t>jmeno</a:t>
            </a:r>
            <a:r>
              <a:rPr lang="cs-CZ" sz="2400" dirty="0" smtClean="0"/>
              <a:t>_testu=../../zaklad/</a:t>
            </a:r>
            <a:r>
              <a:rPr lang="cs-CZ" sz="2400" dirty="0" err="1" smtClean="0"/>
              <a:t>stranky</a:t>
            </a:r>
            <a:r>
              <a:rPr lang="cs-CZ" sz="2400" dirty="0" smtClean="0"/>
              <a:t>_</a:t>
            </a:r>
            <a:r>
              <a:rPr lang="cs-CZ" sz="2400" dirty="0" err="1" smtClean="0"/>
              <a:t>predmetu</a:t>
            </a:r>
            <a:r>
              <a:rPr lang="cs-CZ" sz="2400" dirty="0" smtClean="0"/>
              <a:t>/</a:t>
            </a:r>
            <a:r>
              <a:rPr lang="cs-CZ" sz="2400" dirty="0" err="1" smtClean="0"/>
              <a:t>zadani</a:t>
            </a:r>
            <a:r>
              <a:rPr lang="cs-CZ" sz="2400" dirty="0" smtClean="0"/>
              <a:t>_testu/z7_15_</a:t>
            </a:r>
            <a:r>
              <a:rPr lang="cs-CZ" sz="2400" dirty="0" err="1" smtClean="0"/>
              <a:t>blizky</a:t>
            </a:r>
            <a:r>
              <a:rPr lang="cs-CZ" sz="2400" dirty="0" smtClean="0"/>
              <a:t>_</a:t>
            </a:r>
            <a:r>
              <a:rPr lang="cs-CZ" sz="2400" dirty="0" err="1" smtClean="0"/>
              <a:t>vychod.txt</a:t>
            </a:r>
            <a:r>
              <a:rPr lang="cs-CZ" sz="2400" dirty="0" smtClean="0"/>
              <a:t>&amp;</a:t>
            </a:r>
            <a:r>
              <a:rPr lang="cs-CZ" sz="2400" dirty="0" err="1" smtClean="0"/>
              <a:t>img</a:t>
            </a:r>
            <a:r>
              <a:rPr lang="cs-CZ" sz="2400" dirty="0" smtClean="0"/>
              <a:t>_</a:t>
            </a:r>
            <a:r>
              <a:rPr lang="cs-CZ" sz="2400" dirty="0" err="1" smtClean="0"/>
              <a:t>adr</a:t>
            </a:r>
            <a:r>
              <a:rPr lang="cs-CZ" sz="2400" dirty="0" smtClean="0"/>
              <a:t>=../</a:t>
            </a:r>
            <a:r>
              <a:rPr lang="cs-CZ" sz="2400" dirty="0" err="1" smtClean="0"/>
              <a:t>stranky</a:t>
            </a:r>
            <a:r>
              <a:rPr lang="cs-CZ" sz="2400" dirty="0" smtClean="0"/>
              <a:t>_</a:t>
            </a:r>
            <a:r>
              <a:rPr lang="cs-CZ" sz="2400" dirty="0" err="1" smtClean="0"/>
              <a:t>predmetu</a:t>
            </a:r>
            <a:r>
              <a:rPr lang="cs-CZ" sz="2400" dirty="0" smtClean="0"/>
              <a:t>/</a:t>
            </a:r>
            <a:r>
              <a:rPr lang="cs-CZ" sz="2400" dirty="0" err="1" smtClean="0"/>
              <a:t>zadani</a:t>
            </a:r>
            <a:r>
              <a:rPr lang="cs-CZ" sz="2400" dirty="0" smtClean="0"/>
              <a:t>_testu/z7_15_</a:t>
            </a:r>
            <a:r>
              <a:rPr lang="cs-CZ" sz="2400" dirty="0" err="1" smtClean="0"/>
              <a:t>blizky</a:t>
            </a:r>
            <a:r>
              <a:rPr lang="cs-CZ" sz="2400" dirty="0" smtClean="0"/>
              <a:t>_</a:t>
            </a:r>
            <a:r>
              <a:rPr lang="cs-CZ" sz="2400" dirty="0" err="1" smtClean="0"/>
              <a:t>vychod</a:t>
            </a:r>
            <a:r>
              <a:rPr lang="cs-CZ" sz="2400" dirty="0" smtClean="0"/>
              <a:t>&amp;vymazat=ano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1 -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KoenB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jako volné dílo na www: http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://commons.wikimedia.org/wiki/File:Europe-nofill-black-lores.png?uselang=cs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2 -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Tony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Hisgett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http://commons.wikimedia.org/wiki/File:Columbus_Monument_%285825563612%29.jpg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Peinado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http://commons.wikimedia.org/wiki/File:000363_-_Madrid_%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282863593924%29.jpg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4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Nordelch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http://commons.wikimedia.org/wiki/File:Plaza_de_Cibeles_-_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Palacio_de_Communicaciones_Madrid_2002.jpg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5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Tomas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Castelazo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cs.wikipedia.org/wiki/Soubor:San_marcos_bullfight_01.jpg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6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Marco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Aldeia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jako volné dílo na www: 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cs.wikipedia.org/wiki/Soubor:Castelo_de_Guimar%C3%A3es_Castelo_da_Funda%C3%A7%C3%A3o2.JPG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7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Galak76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http://cs.wikipedia.org/wiki/Soubor:Lisboa-lisbon-_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panorama.jpg</a:t>
            </a:r>
          </a:p>
          <a:p>
            <a:pPr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Ovr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8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Olegivvit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5_05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http://cs.wikipedia.org/wiki/Soubor:Porto3flat-cc-contr-oliv1002.jpg</a:t>
            </a:r>
            <a:endParaRPr lang="es-ES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071538" y="1357298"/>
            <a:ext cx="7158037" cy="3643313"/>
          </a:xfrm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Jižní Evropa</a:t>
            </a:r>
            <a:b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Španělsko, Portugalsko</a:t>
            </a:r>
            <a:endParaRPr lang="cs-CZ" sz="6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14282" y="357166"/>
            <a:ext cx="8572560" cy="614366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000100" y="1142984"/>
            <a:ext cx="7158037" cy="642938"/>
          </a:xfrm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Zopakujte si:</a:t>
            </a:r>
            <a:endParaRPr lang="cs-CZ" sz="6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42976" y="2500306"/>
            <a:ext cx="68580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Jižní Evropa se rozkládá</a:t>
            </a:r>
          </a:p>
          <a:p>
            <a:endParaRPr lang="cs-CZ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vnitrozemí</a:t>
            </a:r>
          </a:p>
          <a:p>
            <a:pPr marL="342900" indent="-342900">
              <a:buAutoNum type="alphaLcParenR"/>
            </a:pPr>
            <a:endParaRPr lang="cs-CZ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ostrovech</a:t>
            </a:r>
          </a:p>
          <a:p>
            <a:pPr marL="342900" indent="-342900">
              <a:buAutoNum type="alphaLcParenR"/>
            </a:pPr>
            <a:endParaRPr lang="cs-CZ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poloostrovech</a:t>
            </a:r>
            <a:endParaRPr lang="cs-CZ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1_mapa.jpg"/>
          <p:cNvPicPr>
            <a:picLocks noChangeAspect="1"/>
          </p:cNvPicPr>
          <p:nvPr/>
        </p:nvPicPr>
        <p:blipFill>
          <a:blip r:embed="rId2"/>
          <a:srcRect l="22045" t="31003" r="33227" b="27549"/>
          <a:stretch>
            <a:fillRect/>
          </a:stretch>
        </p:blipFill>
        <p:spPr>
          <a:xfrm>
            <a:off x="2107389" y="964389"/>
            <a:ext cx="4929222" cy="4929222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3071802" y="4000504"/>
            <a:ext cx="1121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Španělsko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714480" y="3500438"/>
            <a:ext cx="1275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Portugalsko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429388" y="5929330"/>
            <a:ext cx="557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1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38151" y="285728"/>
            <a:ext cx="446769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Španělsko</a:t>
            </a:r>
            <a:endParaRPr lang="cs-CZ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89369" y="1928802"/>
            <a:ext cx="89546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 hl. město Madrid</a:t>
            </a:r>
          </a:p>
          <a:p>
            <a:pPr>
              <a:buFontTx/>
              <a:buChar char="-"/>
            </a:pPr>
            <a:r>
              <a:rPr lang="cs-CZ" sz="2400" dirty="0" smtClean="0"/>
              <a:t> kdysi rozsáhlá koloniální říše (španělština ve Střední a Jižní Americe)</a:t>
            </a:r>
          </a:p>
          <a:p>
            <a:pPr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 smtClean="0"/>
              <a:t>mnohonárodnostní stát (Španělé, Katalánci, Baskové)</a:t>
            </a:r>
          </a:p>
          <a:p>
            <a:pPr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 smtClean="0"/>
              <a:t>hospodářství: strojírenství (automobily </a:t>
            </a:r>
            <a:r>
              <a:rPr lang="cs-CZ" sz="2400" dirty="0" err="1" smtClean="0"/>
              <a:t>Seat</a:t>
            </a:r>
            <a:r>
              <a:rPr lang="cs-CZ" sz="2400" dirty="0" smtClean="0"/>
              <a:t>, lodě), hutnictví, chemie;</a:t>
            </a:r>
          </a:p>
          <a:p>
            <a:r>
              <a:rPr lang="cs-CZ" sz="2400" dirty="0" smtClean="0"/>
              <a:t> </a:t>
            </a:r>
            <a:r>
              <a:rPr lang="cs-CZ" sz="2400" dirty="0" smtClean="0"/>
              <a:t>                           pěstování jižního ovoce (pomeranče), vína, oliv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2_kolumbuv_slou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071934" cy="6890080"/>
          </a:xfrm>
          <a:prstGeom prst="rect">
            <a:avLst/>
          </a:prstGeom>
        </p:spPr>
      </p:pic>
      <p:pic>
        <p:nvPicPr>
          <p:cNvPr id="3" name="Obrázek 2" descr="obr3_plaza_mayor_madrid.jpg"/>
          <p:cNvPicPr>
            <a:picLocks noChangeAspect="1"/>
          </p:cNvPicPr>
          <p:nvPr/>
        </p:nvPicPr>
        <p:blipFill>
          <a:blip r:embed="rId3"/>
          <a:srcRect t="7512"/>
          <a:stretch>
            <a:fillRect/>
          </a:stretch>
        </p:blipFill>
        <p:spPr>
          <a:xfrm>
            <a:off x="4071934" y="0"/>
            <a:ext cx="5072066" cy="3518274"/>
          </a:xfrm>
          <a:prstGeom prst="rect">
            <a:avLst/>
          </a:prstGeom>
        </p:spPr>
      </p:pic>
      <p:pic>
        <p:nvPicPr>
          <p:cNvPr id="4" name="Obrázek 3" descr="obr4_madridska_radnice.jpg"/>
          <p:cNvPicPr>
            <a:picLocks noChangeAspect="1"/>
          </p:cNvPicPr>
          <p:nvPr/>
        </p:nvPicPr>
        <p:blipFill>
          <a:blip r:embed="rId4"/>
          <a:srcRect b="10000"/>
          <a:stretch>
            <a:fillRect/>
          </a:stretch>
        </p:blipFill>
        <p:spPr>
          <a:xfrm>
            <a:off x="4064000" y="3429000"/>
            <a:ext cx="5080000" cy="3429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0" y="0"/>
            <a:ext cx="2400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2 – Kolumbův sloup, Barcelona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6248" y="0"/>
            <a:ext cx="1979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3 – Plaza </a:t>
            </a:r>
            <a:r>
              <a:rPr lang="cs-CZ" sz="1200" dirty="0" err="1" smtClean="0"/>
              <a:t>Mayor</a:t>
            </a:r>
            <a:r>
              <a:rPr lang="cs-CZ" sz="1200" dirty="0" smtClean="0"/>
              <a:t>, Madrid</a:t>
            </a:r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43372" y="3500438"/>
            <a:ext cx="1849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4 – madridská radnice</a:t>
            </a:r>
            <a:endParaRPr lang="cs-CZ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5_kori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36" y="1133"/>
            <a:ext cx="8572528" cy="685573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28596" y="6429396"/>
            <a:ext cx="1063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5 - korida</a:t>
            </a:r>
            <a:endParaRPr lang="cs-CZ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78469" y="357166"/>
            <a:ext cx="518706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Portugalsko</a:t>
            </a:r>
            <a:endParaRPr lang="cs-CZ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8597" y="2000240"/>
            <a:ext cx="84296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 hl. Město Lisabon</a:t>
            </a:r>
          </a:p>
          <a:p>
            <a:pPr>
              <a:buFontTx/>
              <a:buChar char="-"/>
            </a:pPr>
            <a:r>
              <a:rPr lang="cs-CZ" sz="2000" dirty="0" smtClean="0"/>
              <a:t> k </a:t>
            </a:r>
            <a:r>
              <a:rPr lang="cs-CZ" sz="2000" dirty="0" smtClean="0"/>
              <a:t>P</a:t>
            </a:r>
            <a:r>
              <a:rPr lang="cs-CZ" sz="2000" dirty="0" smtClean="0"/>
              <a:t>ortugalsku patří souostroví Azory a Madeira (sopečný původ, častá 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 zemětřesení)</a:t>
            </a:r>
          </a:p>
          <a:p>
            <a:pPr>
              <a:buFontTx/>
              <a:buChar char="-"/>
            </a:pPr>
            <a:r>
              <a:rPr lang="cs-CZ" sz="2000" dirty="0" smtClean="0"/>
              <a:t> </a:t>
            </a:r>
            <a:r>
              <a:rPr lang="cs-CZ" sz="2000" dirty="0" smtClean="0"/>
              <a:t>do 15. století významná koloniální velmoc (Jindřich Mořeplavec, </a:t>
            </a:r>
            <a:r>
              <a:rPr lang="cs-CZ" sz="2000" dirty="0" err="1" smtClean="0"/>
              <a:t>Bartolomeu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 </a:t>
            </a:r>
            <a:r>
              <a:rPr lang="cs-CZ" sz="2000" dirty="0" err="1" smtClean="0"/>
              <a:t>Dias</a:t>
            </a:r>
            <a:r>
              <a:rPr lang="cs-CZ" sz="2000" dirty="0" smtClean="0"/>
              <a:t>, </a:t>
            </a:r>
            <a:r>
              <a:rPr lang="cs-CZ" sz="2000" dirty="0" err="1" smtClean="0"/>
              <a:t>Vasco</a:t>
            </a:r>
            <a:r>
              <a:rPr lang="cs-CZ" sz="2000" dirty="0" smtClean="0"/>
              <a:t> </a:t>
            </a:r>
            <a:r>
              <a:rPr lang="cs-CZ" sz="2000" dirty="0" err="1" smtClean="0"/>
              <a:t>da</a:t>
            </a:r>
            <a:r>
              <a:rPr lang="cs-CZ" sz="2000" dirty="0" smtClean="0"/>
              <a:t> Gama)     </a:t>
            </a:r>
          </a:p>
          <a:p>
            <a:pPr>
              <a:buFontTx/>
              <a:buChar char="-"/>
            </a:pPr>
            <a:r>
              <a:rPr lang="cs-CZ" sz="2000" dirty="0" smtClean="0"/>
              <a:t> </a:t>
            </a:r>
            <a:r>
              <a:rPr lang="cs-CZ" sz="2000" b="1" i="1" dirty="0" smtClean="0"/>
              <a:t>Porto</a:t>
            </a:r>
            <a:r>
              <a:rPr lang="cs-CZ" sz="2000" i="1" dirty="0" smtClean="0"/>
              <a:t> – přístav</a:t>
            </a:r>
          </a:p>
          <a:p>
            <a:pPr>
              <a:buFontTx/>
              <a:buChar char="-"/>
            </a:pPr>
            <a:r>
              <a:rPr lang="cs-CZ" sz="2000" dirty="0" smtClean="0"/>
              <a:t> </a:t>
            </a:r>
            <a:r>
              <a:rPr lang="cs-CZ" sz="2000" dirty="0" smtClean="0"/>
              <a:t>99% obyvatel Portugalci</a:t>
            </a:r>
          </a:p>
          <a:p>
            <a:pPr>
              <a:buFontTx/>
              <a:buChar char="-"/>
            </a:pPr>
            <a:r>
              <a:rPr lang="cs-CZ" sz="2000" dirty="0" smtClean="0"/>
              <a:t> </a:t>
            </a:r>
            <a:r>
              <a:rPr lang="cs-CZ" sz="2000" dirty="0" smtClean="0"/>
              <a:t>93% obyvatel katolíci</a:t>
            </a:r>
          </a:p>
          <a:p>
            <a:pPr>
              <a:buFontTx/>
              <a:buChar char="-"/>
            </a:pPr>
            <a:r>
              <a:rPr lang="cs-CZ" sz="2000" dirty="0" smtClean="0"/>
              <a:t> </a:t>
            </a:r>
            <a:r>
              <a:rPr lang="cs-CZ" sz="2000" dirty="0" smtClean="0"/>
              <a:t>5% obyvatel negramotných</a:t>
            </a:r>
          </a:p>
          <a:p>
            <a:pPr>
              <a:buFontTx/>
              <a:buChar char="-"/>
            </a:pPr>
            <a:r>
              <a:rPr lang="cs-CZ" sz="2000" dirty="0" smtClean="0"/>
              <a:t> </a:t>
            </a:r>
            <a:r>
              <a:rPr lang="cs-CZ" sz="2000" dirty="0" smtClean="0"/>
              <a:t>hospodářství: velké zásoby nerostných surovin (wolfram, cín, uran, černé uhlí, 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                           měď, stříbro, kaolín);</a:t>
            </a:r>
          </a:p>
          <a:p>
            <a:r>
              <a:rPr lang="cs-CZ" sz="2000" dirty="0" smtClean="0"/>
              <a:t>                            vodní elektrárny, hutnictví, textilní průmysl, obuvnictví, chemie;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                           obilí, cukrová řepa, olivy, ovoce, víno, skot, prasata, ovce, osli, </a:t>
            </a:r>
          </a:p>
          <a:p>
            <a:r>
              <a:rPr lang="cs-CZ" sz="2000" dirty="0" smtClean="0"/>
              <a:t>                            muly, ryby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6_guimara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"/>
            <a:ext cx="9144000" cy="681228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143504" y="0"/>
            <a:ext cx="3980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6 - pevnost </a:t>
            </a:r>
            <a:r>
              <a:rPr lang="cs-CZ" sz="1200" dirty="0" smtClean="0"/>
              <a:t>v </a:t>
            </a:r>
            <a:r>
              <a:rPr lang="cs-CZ" sz="1200" dirty="0" err="1" smtClean="0"/>
              <a:t>Guimarães</a:t>
            </a:r>
            <a:r>
              <a:rPr lang="cs-CZ" sz="1200" dirty="0" smtClean="0"/>
              <a:t>, symbol portugalské nezávislosti</a:t>
            </a:r>
            <a:endParaRPr lang="cs-CZ" sz="1200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24991</TotalTime>
  <Words>593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Aspekt</vt:lpstr>
      <vt:lpstr>Snímek 1</vt:lpstr>
      <vt:lpstr>Jižní Evropa - Španělsko, Portugalsko</vt:lpstr>
      <vt:lpstr>Zopakujte si: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UKAŽ NA MAPĚ</vt:lpstr>
      <vt:lpstr>OTÁZKY K OPAKOVÁNÍ</vt:lpstr>
      <vt:lpstr>POUŽITÉ ZDROJE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Pobřeží Středozemního moře</dc:title>
  <dc:creator>pavlja</dc:creator>
  <cp:lastModifiedBy>Yana</cp:lastModifiedBy>
  <cp:revision>800</cp:revision>
  <dcterms:created xsi:type="dcterms:W3CDTF">2011-09-10T14:06:04Z</dcterms:created>
  <dcterms:modified xsi:type="dcterms:W3CDTF">2013-08-15T13:22:47Z</dcterms:modified>
</cp:coreProperties>
</file>