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274" r:id="rId3"/>
    <p:sldId id="256" r:id="rId4"/>
    <p:sldId id="259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99"/>
    <a:srgbClr val="FF00FF"/>
    <a:srgbClr val="990099"/>
    <a:srgbClr val="FFFFCC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24.8.2013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květen 2013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8.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Jihovýchodní Evropa – Západní Balkán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státech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Evropy.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285728"/>
            <a:ext cx="32347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Srbsko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500174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 to vnitrozemský stát. Obyvatelstvo tvoří Srbové, Černohorci, Albánci a Maďaři. Průmysl, především textilní a chemický, je soustředěn do oblasti Bělehradu. Zemědělství má dobrou úroveň v nížinaté Vojvodině. Pěstují zde obiloviny a cukrovku.</a:t>
            </a:r>
            <a:endParaRPr lang="cs-CZ" dirty="0"/>
          </a:p>
        </p:txBody>
      </p:sp>
      <p:pic>
        <p:nvPicPr>
          <p:cNvPr id="4" name="Obrázek 3" descr="obr10_koso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5918"/>
            <a:ext cx="4643438" cy="3082082"/>
          </a:xfrm>
          <a:prstGeom prst="rect">
            <a:avLst/>
          </a:prstGeom>
        </p:spPr>
      </p:pic>
      <p:pic>
        <p:nvPicPr>
          <p:cNvPr id="5" name="Obrázek 4" descr="obr11_belehr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780741"/>
            <a:ext cx="4500562" cy="307725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3500438"/>
            <a:ext cx="1203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10 - Kosovo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834987" y="3500438"/>
            <a:ext cx="130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11 - Bělehrad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142852"/>
            <a:ext cx="45067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Makedonie</a:t>
            </a:r>
            <a:endParaRPr lang="cs-CZ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82" y="1071546"/>
            <a:ext cx="4429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Patří mezi nejvíce izolované a nejméně vyspělé oblasti Evropy. Žijí zde velké národnostní menšiny (20% Albánců a 5% Turků). Zemědělství je soustředěno v nížině podél řeky Vardar.</a:t>
            </a:r>
            <a:endParaRPr lang="cs-CZ" dirty="0"/>
          </a:p>
        </p:txBody>
      </p:sp>
      <p:pic>
        <p:nvPicPr>
          <p:cNvPr id="4" name="Obrázek 3" descr="obr12_tavce_grav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0113"/>
            <a:ext cx="4643438" cy="3087887"/>
          </a:xfrm>
          <a:prstGeom prst="rect">
            <a:avLst/>
          </a:prstGeom>
        </p:spPr>
      </p:pic>
      <p:pic>
        <p:nvPicPr>
          <p:cNvPr id="5" name="Obrázek 4" descr="obr13_sloni_skala_pril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333504"/>
            <a:ext cx="4143372" cy="552449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3500438"/>
            <a:ext cx="2422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12 – </a:t>
            </a:r>
            <a:r>
              <a:rPr lang="cs-CZ" sz="1200" dirty="0" err="1" smtClean="0"/>
              <a:t>tavče</a:t>
            </a:r>
            <a:r>
              <a:rPr lang="cs-CZ" sz="1200" dirty="0" smtClean="0"/>
              <a:t>-</a:t>
            </a:r>
            <a:r>
              <a:rPr lang="cs-CZ" sz="1200" dirty="0" err="1" smtClean="0"/>
              <a:t>gravče</a:t>
            </a:r>
            <a:r>
              <a:rPr lang="cs-CZ" sz="1200" dirty="0" smtClean="0"/>
              <a:t>, národní jídlo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804" y="1142984"/>
            <a:ext cx="2308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13 – Sloní skála poblíž </a:t>
            </a:r>
            <a:r>
              <a:rPr lang="cs-CZ" sz="1200" dirty="0" err="1" smtClean="0"/>
              <a:t>Prilepu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16210" y="3105835"/>
            <a:ext cx="8111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K západnímu Balkánu řadíme ještě Albánii.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Dinárské hory,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Plitvická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jezera, Skadarské jezero,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Sava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, Vardar</a:t>
            </a: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Istrijský poloostrov, ostrov Krk, Brač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Bělehrad, Zagreb, Sarajevo</a:t>
            </a:r>
            <a:endParaRPr lang="cs-CZ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Jmenuj nástupnické státy bývalé Jugoslávie. Který z nich je nejmladší?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Na jakém základě stojí hospodářství těchto zemí? Souvisí to s přírodními podmínkami?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Je některý ze států vnitrozemský?</a:t>
            </a: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vychod.txt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_testu/z7_15_</a:t>
            </a:r>
            <a:r>
              <a:rPr lang="cs-CZ" sz="2400" dirty="0" err="1" smtClean="0"/>
              <a:t>blizky</a:t>
            </a:r>
            <a:r>
              <a:rPr lang="cs-CZ" sz="2400" dirty="0" smtClean="0"/>
              <a:t>_</a:t>
            </a:r>
            <a:r>
              <a:rPr lang="cs-CZ" sz="2400" dirty="0" err="1" smtClean="0"/>
              <a:t>vychod</a:t>
            </a:r>
            <a:r>
              <a:rPr lang="cs-CZ" sz="2400" dirty="0" smtClean="0"/>
              <a:t>&amp;vymazat=ano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KoenB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http://commons.wikimedia.org/wiki/File:Europe-nofill-black-lores.png?uselang=cs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Grega.nered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commons.wikimedia.org/wiki/File:Krstenica.jpg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Petar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Milošević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commons.wikimedia.org/wiki/File:Opera_Ljubljana.jpg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Axel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Heymann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commons.wikimedia.org/wiki/File:Makarska_from_port.jpg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Lamasse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cs.wikipedia.org/wiki/Soubor:Zagreb_trg_bana_Jela%C4%8Di%C4%87a.jpg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Asim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cs.wikipedia.org/wiki/Soubor:Sarajevo_downtown.png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Christian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Bickel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http://cs.wikipedia.org/wiki/Soubor:Stari_Most._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01.jpg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Norbert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Utz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commons.wikimedia.org/wiki/File:Montenegro_Kotor_Ort.JPG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Bjoertvedt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commons.wikimedia.org/wiki/File:Montenegro_Gradska_Luka_Budva.jpg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Dennis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Jarvis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http://commons.wikimedia.org/wiki/File:Serbia-0402_-_Nato_Damage_%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287179549703%29.jpg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11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Dennis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Jarvis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http://commons.wikimedia.org/wiki/File:Serbia-0365_-_Entering_Belgrade_%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287179540787%29.jpg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12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DJ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LoPaTa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http://cs.wikipedia.org/wiki/Soubor:%D0%A2%D0%B0%D0%B2%D1%87%D0%B5_%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D0%B3%D1%80%D0%B0%D0%B2%D1%87%D0%B5.jpg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13 - </a:t>
            </a:r>
            <a:r>
              <a:rPr lang="az-Cyrl-AZ" sz="1200" dirty="0" smtClean="0"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5_12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http://commons.wikimedia.org/wiki/File:The_elephant_rock_near_Prilep_%281%29.JPG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Jihovýchodní Evropa</a:t>
            </a:r>
            <a:b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Západní Balkán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a)Západní části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Povrch západní části Balkánského poloostrova je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hornatý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rovinatý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nížinatý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/>
          <a:srcRect l="23412" t="17335" r="27852" b="45652"/>
          <a:stretch>
            <a:fillRect/>
          </a:stretch>
        </p:blipFill>
        <p:spPr>
          <a:xfrm>
            <a:off x="1110273" y="591891"/>
            <a:ext cx="6923454" cy="567421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3643306" y="2571744"/>
            <a:ext cx="12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Chorvatsko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857488" y="2428868"/>
            <a:ext cx="1051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Slovinsko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572396" y="6215082"/>
            <a:ext cx="557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1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14744" y="2857496"/>
            <a:ext cx="1285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Bosna           a Hercegovina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00628" y="3071810"/>
            <a:ext cx="79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Srbsko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000496" y="3643314"/>
            <a:ext cx="121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Černá hora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429256" y="3929066"/>
            <a:ext cx="1238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Makedonie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572000" y="421481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Albánie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92710" y="428604"/>
            <a:ext cx="6758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Státy bývalé Jugoslávie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57224" y="1643050"/>
            <a:ext cx="77153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Jugoslávie </a:t>
            </a:r>
            <a:r>
              <a:rPr lang="cs-CZ" sz="2800" dirty="0" smtClean="0"/>
              <a:t>byl </a:t>
            </a:r>
            <a:r>
              <a:rPr lang="cs-CZ" sz="2800" dirty="0" smtClean="0"/>
              <a:t>mnohonárodnostní stát </a:t>
            </a:r>
            <a:r>
              <a:rPr lang="cs-CZ" sz="2800" dirty="0" smtClean="0"/>
              <a:t>s </a:t>
            </a:r>
            <a:r>
              <a:rPr lang="cs-CZ" sz="2800" dirty="0" smtClean="0"/>
              <a:t>hlavním městem Bělehradem. </a:t>
            </a:r>
            <a:r>
              <a:rPr lang="cs-CZ" sz="2800" dirty="0" smtClean="0"/>
              <a:t>Za </a:t>
            </a:r>
            <a:r>
              <a:rPr lang="cs-CZ" sz="2800" dirty="0" smtClean="0"/>
              <a:t>dobu své existence vystřídal několik forem uspořádání, často se měnila jeho rozloha, stejně jako obyvatelstvo. </a:t>
            </a:r>
            <a:r>
              <a:rPr lang="cs-CZ" sz="2800" dirty="0" smtClean="0"/>
              <a:t>Po </a:t>
            </a:r>
            <a:r>
              <a:rPr lang="cs-CZ" sz="2800" dirty="0" smtClean="0"/>
              <a:t>válkách z přelomu 80. a 90. let se původní socialistický svazek rozpadl a jméno Jugoslávie si uchovalo jen společenství Srbska a Černé Hory. To se ho vzdalo v roce 2003.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0034" y="357166"/>
            <a:ext cx="42386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Slovinsko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500174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Je nejmenší, ale hospodářsky nejvyspělejší z nástupnických států bývalé Jugoslávie. Průmysl většinou využívá dovážené suroviny. Turisté navštěvují Alpy, krasové jeskyně a mořské pobřeží. </a:t>
            </a:r>
            <a:endParaRPr lang="cs-CZ" sz="2400" dirty="0"/>
          </a:p>
        </p:txBody>
      </p:sp>
      <p:pic>
        <p:nvPicPr>
          <p:cNvPr id="4" name="Obrázek 3" descr="obr2_krste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0948"/>
            <a:ext cx="4551958" cy="3027052"/>
          </a:xfrm>
          <a:prstGeom prst="rect">
            <a:avLst/>
          </a:prstGeom>
        </p:spPr>
      </p:pic>
      <p:pic>
        <p:nvPicPr>
          <p:cNvPr id="5" name="Obrázek 4" descr="obr3_opera_ljublj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89020"/>
            <a:ext cx="4572000" cy="326898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3571876"/>
            <a:ext cx="1241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2 - </a:t>
            </a:r>
            <a:r>
              <a:rPr lang="cs-CZ" sz="1200" dirty="0" err="1" smtClean="0"/>
              <a:t>Krstenica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77033" y="3286124"/>
            <a:ext cx="22669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3 – budova opery v </a:t>
            </a:r>
            <a:r>
              <a:rPr lang="cs-CZ" sz="1200" dirty="0" err="1" smtClean="0"/>
              <a:t>Ljubljaně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0034" y="357166"/>
            <a:ext cx="44758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Chorvatsko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500174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Má nevýhodný tvar podkovy. Pobřežní část tvoří Dalmácie. Slovanští Chorvaté jsou katolického vyznání. Na tradiční potravinářský průmysl navazují chemie a výroba léčiv. V severní části se pěstují obiloviny, v jižní vinná réva a olivy.</a:t>
            </a:r>
            <a:endParaRPr lang="cs-CZ" sz="2400" dirty="0"/>
          </a:p>
        </p:txBody>
      </p:sp>
      <p:pic>
        <p:nvPicPr>
          <p:cNvPr id="4" name="Obrázek 3" descr="obr4_makars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8999"/>
            <a:ext cx="4572000" cy="3429001"/>
          </a:xfrm>
          <a:prstGeom prst="rect">
            <a:avLst/>
          </a:prstGeom>
        </p:spPr>
      </p:pic>
      <p:pic>
        <p:nvPicPr>
          <p:cNvPr id="5" name="Obrázek 4" descr="obr5_zagr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1"/>
            <a:ext cx="4571999" cy="342899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3143248"/>
            <a:ext cx="1273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4 - </a:t>
            </a:r>
            <a:r>
              <a:rPr lang="cs-CZ" sz="1200" dirty="0" err="1" smtClean="0"/>
              <a:t>Makarska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044660" y="3143248"/>
            <a:ext cx="1099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5 - Zagreb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428604"/>
            <a:ext cx="68212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Bosna a Hercegovina</a:t>
            </a:r>
            <a:endParaRPr lang="cs-CZ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500174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Leží v hornaté krajině. Národnostní a náboženská pestrost vedla na začátku 90. let minulého století k občanské válce. Hospodářství zůstalo na nízké úrovni. Význam mají těžba surovin a dřevařský průmysl. Chovají se ovce a skot.</a:t>
            </a:r>
            <a:endParaRPr lang="cs-CZ" dirty="0"/>
          </a:p>
        </p:txBody>
      </p:sp>
      <p:pic>
        <p:nvPicPr>
          <p:cNvPr id="4" name="Obrázek 3" descr="obr6_saraje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5" name="Obrázek 4" descr="obr7_most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3143248"/>
            <a:ext cx="1204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6 - Sarajevo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021385" y="3143248"/>
            <a:ext cx="11226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7 - Mostar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6" y="428604"/>
            <a:ext cx="45325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Černá Hora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643050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Samostatnost získala v roce 2006 na základě referenda. Obyvatelstvo hovoří stejným jazykem jako Srbové. Malý hornatý stát se hospodářsky orientuje na cestovní ruch.</a:t>
            </a:r>
            <a:endParaRPr lang="cs-CZ" dirty="0"/>
          </a:p>
        </p:txBody>
      </p:sp>
      <p:pic>
        <p:nvPicPr>
          <p:cNvPr id="4" name="Obrázek 3" descr="obr8_kot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3314"/>
            <a:ext cx="4286248" cy="3214686"/>
          </a:xfrm>
          <a:prstGeom prst="rect">
            <a:avLst/>
          </a:prstGeom>
        </p:spPr>
      </p:pic>
      <p:pic>
        <p:nvPicPr>
          <p:cNvPr id="5" name="Obrázek 4" descr="obr9_Gradska_Luka_Bud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949421"/>
            <a:ext cx="4857752" cy="290857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0" y="3357562"/>
            <a:ext cx="1017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8 - Kotor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11181" y="3714752"/>
            <a:ext cx="16328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Obr. 9 – Černá Hora, jih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25224</TotalTime>
  <Words>862</Words>
  <Application>Microsoft Office PowerPoint</Application>
  <PresentationFormat>Předvádění na obrazovce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sady Office</vt:lpstr>
      <vt:lpstr>Aspekt</vt:lpstr>
      <vt:lpstr>Snímek 1</vt:lpstr>
      <vt:lpstr>Jihovýchodní Evropa - Západní Balkán</vt:lpstr>
      <vt:lpstr>Zopakujte si: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Yana</cp:lastModifiedBy>
  <cp:revision>826</cp:revision>
  <dcterms:created xsi:type="dcterms:W3CDTF">2011-09-10T14:06:04Z</dcterms:created>
  <dcterms:modified xsi:type="dcterms:W3CDTF">2013-08-24T12:58:04Z</dcterms:modified>
</cp:coreProperties>
</file>