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80" r:id="rId3"/>
    <p:sldId id="274" r:id="rId4"/>
    <p:sldId id="256" r:id="rId5"/>
    <p:sldId id="259" r:id="rId6"/>
    <p:sldId id="275" r:id="rId7"/>
    <p:sldId id="281" r:id="rId8"/>
    <p:sldId id="284" r:id="rId9"/>
    <p:sldId id="287" r:id="rId10"/>
    <p:sldId id="282" r:id="rId11"/>
    <p:sldId id="285" r:id="rId12"/>
    <p:sldId id="286" r:id="rId13"/>
    <p:sldId id="283" r:id="rId14"/>
    <p:sldId id="28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99"/>
    <a:srgbClr val="99FF66"/>
    <a:srgbClr val="FF00FF"/>
    <a:srgbClr val="99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10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14.04.2025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2" y="2248689"/>
            <a:ext cx="9001156" cy="236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rus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530" cy="61436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260052" y="6143644"/>
            <a:ext cx="3883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6 – etničtí Rusové v zemích bývalého Sovětského svazu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rusky_folk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00562" cy="2998499"/>
          </a:xfrm>
          <a:prstGeom prst="rect">
            <a:avLst/>
          </a:prstGeom>
        </p:spPr>
      </p:pic>
      <p:pic>
        <p:nvPicPr>
          <p:cNvPr id="3" name="Obrázek 2" descr="obr8_chleb_a_s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61" y="0"/>
            <a:ext cx="4494939" cy="3000372"/>
          </a:xfrm>
          <a:prstGeom prst="rect">
            <a:avLst/>
          </a:prstGeom>
        </p:spPr>
      </p:pic>
      <p:pic>
        <p:nvPicPr>
          <p:cNvPr id="4" name="Obrázek 3" descr="obr9_inu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143248"/>
            <a:ext cx="3714752" cy="3714752"/>
          </a:xfrm>
          <a:prstGeom prst="rect">
            <a:avLst/>
          </a:prstGeom>
        </p:spPr>
      </p:pic>
      <p:pic>
        <p:nvPicPr>
          <p:cNvPr id="5" name="Obrázek 4" descr="obr10_tata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652" y="3214686"/>
            <a:ext cx="4505348" cy="33790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000372"/>
            <a:ext cx="1474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7 – ruský folklór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96937" y="2928934"/>
            <a:ext cx="2147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8 – přivítání chlebem a solí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429396"/>
            <a:ext cx="10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9 - </a:t>
            </a:r>
            <a:r>
              <a:rPr lang="cs-CZ" sz="1200" dirty="0" err="1"/>
              <a:t>Inuité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44340" y="6581001"/>
            <a:ext cx="109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10 - Tataři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0"/>
            <a:ext cx="5870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Hospodářství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225689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sz="2400" dirty="0"/>
              <a:t>obrovský přírodní potenciál x neodráží se v ekonomické úrovni státu</a:t>
            </a:r>
          </a:p>
          <a:p>
            <a:pPr>
              <a:buFontTx/>
              <a:buChar char="-"/>
            </a:pPr>
            <a:r>
              <a:rPr lang="cs-CZ" sz="2400" dirty="0"/>
              <a:t> světově významná těžba ropy ve Volžsko-uralské oblasti, černého uhlí v Rostovské oblasti a železné rudy (Kurská magnetická anomálie), rud barevných kovů na Uralu a niklu na poloostrově Kola</a:t>
            </a:r>
          </a:p>
          <a:p>
            <a:pPr>
              <a:buFontTx/>
              <a:buChar char="-"/>
            </a:pPr>
            <a:r>
              <a:rPr lang="cs-CZ" sz="2400" dirty="0"/>
              <a:t> průmysl: materiálově náročná odvětví (hutnictví, strojírenství, chemie)</a:t>
            </a:r>
          </a:p>
          <a:p>
            <a:pPr>
              <a:buFontTx/>
              <a:buChar char="-"/>
            </a:pPr>
            <a:r>
              <a:rPr lang="cs-CZ" sz="2400" dirty="0"/>
              <a:t> zemědělství: nedostatečná mechanizace, zaostalá technika</a:t>
            </a:r>
          </a:p>
          <a:p>
            <a:pPr>
              <a:buFontTx/>
              <a:buChar char="-"/>
            </a:pPr>
            <a:r>
              <a:rPr lang="cs-CZ" sz="2400" dirty="0"/>
              <a:t> stavy hospodářských zvířat patří k největším na světě</a:t>
            </a:r>
          </a:p>
          <a:p>
            <a:pPr>
              <a:buFontTx/>
              <a:buChar char="-"/>
            </a:pPr>
            <a:r>
              <a:rPr lang="cs-CZ" sz="2400" dirty="0"/>
              <a:t> pěstování pšenice, ječmene, brambor, cukrové řepy, slunečnice, lnu</a:t>
            </a:r>
          </a:p>
          <a:p>
            <a:pPr>
              <a:buFontTx/>
              <a:buChar char="-"/>
            </a:pPr>
            <a:r>
              <a:rPr lang="cs-CZ" sz="2400" dirty="0"/>
              <a:t> doprava méně kvalitní, brzdí ekonomický rozvoj</a:t>
            </a:r>
          </a:p>
          <a:p>
            <a:pPr>
              <a:buFontTx/>
              <a:buChar char="-"/>
            </a:pPr>
            <a:r>
              <a:rPr lang="cs-CZ" sz="2400" dirty="0"/>
              <a:t> Rusko patří mezi největší exportéry paliv na světě (50% exportu země)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4_monor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87988" y="0"/>
            <a:ext cx="2056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14 – moskevský </a:t>
            </a:r>
            <a:r>
              <a:rPr lang="cs-CZ" sz="1200" dirty="0" err="1"/>
              <a:t>monorail</a:t>
            </a:r>
            <a:endParaRPr lang="cs-CZ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poloostrov Kola</a:t>
            </a:r>
          </a:p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Středoruská vrchovina,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Valdajská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vrchovina, Ural, Povolžská vrchovina, Karelská jezerní plošina</a:t>
            </a:r>
          </a:p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Volha, Dněpr,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Oněga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, Severní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Dvina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, Pečora, Ladožské jezero, Oněžské jezero</a:t>
            </a:r>
          </a:p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Moskva, Volgograd, Samara,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Sankt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Peterburg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Charakterizuj Rusko z hlediska polohy, rozlohy, rozmístění obyvatelstva, státního zřízení, státoprávního uspořádání atd.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Co víš o ruském obyvatelstvu (národnosti, vyznání, další demografické charakteristiky)?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Co je základem ruského hospodářství? V kterých oblastech hospodářství se řadí mezi světové špičky? Jaké jsou překážky rozvoje ruské ekonomiky?</a:t>
            </a: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/>
              <a:t>http://www.</a:t>
            </a:r>
            <a:r>
              <a:rPr lang="cs-CZ" sz="2400" dirty="0" err="1"/>
              <a:t>zcsol.cz</a:t>
            </a:r>
            <a:r>
              <a:rPr lang="cs-CZ" sz="2400" dirty="0"/>
              <a:t>/zaklad/testy/</a:t>
            </a:r>
            <a:r>
              <a:rPr lang="cs-CZ" sz="2400" dirty="0" err="1"/>
              <a:t>form.php</a:t>
            </a:r>
            <a:r>
              <a:rPr lang="cs-CZ" sz="2400" dirty="0"/>
              <a:t>?&amp;</a:t>
            </a:r>
            <a:r>
              <a:rPr lang="cs-CZ" sz="2400" dirty="0" err="1"/>
              <a:t>jmeno</a:t>
            </a:r>
            <a:r>
              <a:rPr lang="cs-CZ" sz="2400" dirty="0"/>
              <a:t>_testu=../../zaklad/</a:t>
            </a:r>
            <a:r>
              <a:rPr lang="cs-CZ" sz="2400" dirty="0" err="1"/>
              <a:t>stranky</a:t>
            </a:r>
            <a:r>
              <a:rPr lang="cs-CZ" sz="2400" dirty="0"/>
              <a:t>_</a:t>
            </a:r>
            <a:r>
              <a:rPr lang="cs-CZ" sz="2400" dirty="0" err="1"/>
              <a:t>predmetu</a:t>
            </a:r>
            <a:r>
              <a:rPr lang="cs-CZ" sz="2400" dirty="0"/>
              <a:t>/</a:t>
            </a:r>
            <a:r>
              <a:rPr lang="cs-CZ" sz="2400" dirty="0" err="1"/>
              <a:t>zadani</a:t>
            </a:r>
            <a:r>
              <a:rPr lang="cs-CZ" sz="2400" dirty="0"/>
              <a:t>_testu/z7_15_</a:t>
            </a:r>
            <a:r>
              <a:rPr lang="cs-CZ" sz="2400" dirty="0" err="1"/>
              <a:t>blizky</a:t>
            </a:r>
            <a:r>
              <a:rPr lang="cs-CZ" sz="2400" dirty="0"/>
              <a:t>_</a:t>
            </a:r>
            <a:r>
              <a:rPr lang="cs-CZ" sz="2400" dirty="0" err="1"/>
              <a:t>vychod.txt</a:t>
            </a:r>
            <a:r>
              <a:rPr lang="cs-CZ" sz="2400" dirty="0"/>
              <a:t>&amp;</a:t>
            </a:r>
            <a:r>
              <a:rPr lang="cs-CZ" sz="2400" dirty="0" err="1"/>
              <a:t>img</a:t>
            </a:r>
            <a:r>
              <a:rPr lang="cs-CZ" sz="2400" dirty="0"/>
              <a:t>_</a:t>
            </a:r>
            <a:r>
              <a:rPr lang="cs-CZ" sz="2400" dirty="0" err="1"/>
              <a:t>adr</a:t>
            </a:r>
            <a:r>
              <a:rPr lang="cs-CZ" sz="2400" dirty="0"/>
              <a:t>=../</a:t>
            </a:r>
            <a:r>
              <a:rPr lang="cs-CZ" sz="2400" dirty="0" err="1"/>
              <a:t>stranky</a:t>
            </a:r>
            <a:r>
              <a:rPr lang="cs-CZ" sz="2400" dirty="0"/>
              <a:t>_</a:t>
            </a:r>
            <a:r>
              <a:rPr lang="cs-CZ" sz="2400" dirty="0" err="1"/>
              <a:t>predmetu</a:t>
            </a:r>
            <a:r>
              <a:rPr lang="cs-CZ" sz="2400" dirty="0"/>
              <a:t>/</a:t>
            </a:r>
            <a:r>
              <a:rPr lang="cs-CZ" sz="2400" dirty="0" err="1"/>
              <a:t>zadani</a:t>
            </a:r>
            <a:r>
              <a:rPr lang="cs-CZ" sz="2400" dirty="0"/>
              <a:t>_testu/z7_15_</a:t>
            </a:r>
            <a:r>
              <a:rPr lang="cs-CZ" sz="2400" dirty="0" err="1"/>
              <a:t>blizky</a:t>
            </a:r>
            <a:r>
              <a:rPr lang="cs-CZ" sz="2400" dirty="0"/>
              <a:t>_</a:t>
            </a:r>
            <a:r>
              <a:rPr lang="cs-CZ" sz="2400" dirty="0" err="1"/>
              <a:t>vychod</a:t>
            </a:r>
            <a:r>
              <a:rPr lang="cs-CZ" sz="2400" dirty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2 - Zscout370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http://commons.wikimedia.org/wiki/File:Flag_of_Russia.svg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3 -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Presidential Press and Information Office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www.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kremlin.ru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http://cs.wikipedia.org/wiki/Soubor:Victory_Day_Parade_2008-18.jpg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Carlomorino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http://commons.wikimedia.org/wiki/File:Rouble.jpg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5 - Beetsyres34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http://commons.wikimedia.org/wiki/File:Flag_of_the_Soviet_Union.svg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Dmcdevit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http://cs.wikipedia.org/wiki/Soubor:Russians_ethnic_94.jpg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Claude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TRUONG-NGOC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http://commons.wikimedia.org/wiki/File:Inauguration_liaison_Paris-Strasbourg-Moscou_9_avril_2013_03.jpg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U.S. Navy photo by Mass Communication Specialist 3rd Class Daniel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Viramontes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http://commons.wikimedia.org/wiki/File:US_Navy_100507-N-7280V-342_Capt._Rudy_Lupton,_commanding_officer_of_the_U.S._7th_Fleet_command_ship_USS_Blue_Ridge_%28LCC_19%29,_takes_part_in_a_bread_and_salt_ceremony.jpg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Kmusser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http://commons.wikimedia.org/wiki/File:Inuit_conf_map.png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Qırım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Yaşları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http://commons.wikimedia.org/wiki/File:K%C3%BClt%C3%BCr_G%C3%BCnleri_2004.jpg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Dmitry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Azovtsev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http://commons.wikimedia.org/wiki/File:StBasile_SpasskayaTower_Red_Square_Moscow.hires.jpg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Sansculotte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http://commons.wikimedia.org/wiki/File:Moskau_GUM.jpg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13 - </a:t>
            </a:r>
            <a:r>
              <a:rPr lang="az-Cyrl-AZ" sz="1200" dirty="0">
                <a:latin typeface="Times New Roman" pitchFamily="18" charset="0"/>
                <a:cs typeface="Times New Roman" pitchFamily="18" charset="0"/>
              </a:rPr>
              <a:t>Роман Вуколов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http://commons.wikimedia.org/wiki/File:%D0%9F%D0%B0%D0%B2%D0%B8%D0%BB%D1%8C%D0%BE%D0%BD_%D0%9A%D0%BE%D1%81%D0%BC%D0%BE%D1%81_%D0%BD%D0%B0_%D0%92%D0%94%D0%9D%D0%A5.jpg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14 - ED-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tech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6_02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http://cs.wikipedia.org/wiki/Soubor:Moscow_Monorail_1.JPG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Datum: červen 2013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Téma: Východní Evropa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Anotace: Prezentace určená jako výklad k učivu o státech 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Evropy.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8157273" cy="21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8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Rusko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a)Západní části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Většinu východní Evropy zabírá</a:t>
            </a:r>
          </a:p>
          <a:p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Východoevropská rovina</a:t>
            </a: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Východoevropská pahorkatina</a:t>
            </a: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Východoevropské moře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0" y="664796"/>
            <a:ext cx="4740480" cy="552840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6929454" y="6357958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715008" y="2857496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Rusko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Flag of Russia.svg"/>
          <p:cNvPicPr>
            <a:picLocks noChangeAspect="1" noChangeArrowheads="1"/>
          </p:cNvPicPr>
          <p:nvPr/>
        </p:nvPicPr>
        <p:blipFill>
          <a:blip r:embed="rId2">
            <a:lum bright="13000"/>
          </a:blip>
          <a:srcRect/>
          <a:stretch>
            <a:fillRect/>
          </a:stretch>
        </p:blipFill>
        <p:spPr bwMode="auto">
          <a:xfrm>
            <a:off x="0" y="785794"/>
            <a:ext cx="9114003" cy="607220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428596" y="357166"/>
            <a:ext cx="27669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Rusko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857364"/>
            <a:ext cx="57053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sz="2800" dirty="0"/>
              <a:t>hl. město Moskva</a:t>
            </a:r>
          </a:p>
          <a:p>
            <a:pPr>
              <a:buFontTx/>
              <a:buChar char="-"/>
            </a:pPr>
            <a:r>
              <a:rPr lang="cs-CZ" sz="2800" dirty="0"/>
              <a:t> federace</a:t>
            </a:r>
          </a:p>
          <a:p>
            <a:pPr>
              <a:buFontTx/>
              <a:buChar char="-"/>
            </a:pPr>
            <a:r>
              <a:rPr lang="cs-CZ" sz="2800" dirty="0"/>
              <a:t> prezident Vladimír Putin</a:t>
            </a:r>
          </a:p>
          <a:p>
            <a:pPr>
              <a:buFontTx/>
              <a:buChar char="-"/>
            </a:pPr>
            <a:r>
              <a:rPr lang="cs-CZ" sz="2800" dirty="0"/>
              <a:t> měna: rubl (asi 27 haléřů)</a:t>
            </a:r>
          </a:p>
          <a:p>
            <a:pPr>
              <a:buFontTx/>
              <a:buChar char="-"/>
            </a:pPr>
            <a:r>
              <a:rPr lang="cs-CZ" sz="2800" dirty="0"/>
              <a:t> největší stát světa</a:t>
            </a:r>
          </a:p>
          <a:p>
            <a:pPr>
              <a:buFontTx/>
              <a:buChar char="-"/>
            </a:pPr>
            <a:r>
              <a:rPr lang="cs-CZ" sz="2800" dirty="0"/>
              <a:t> na území dvou světadílů</a:t>
            </a:r>
          </a:p>
          <a:p>
            <a:pPr>
              <a:buFontTx/>
              <a:buChar char="-"/>
            </a:pPr>
            <a:r>
              <a:rPr lang="cs-CZ" sz="2800" dirty="0"/>
              <a:t> vojenská (jaderná) velmoc</a:t>
            </a:r>
          </a:p>
          <a:p>
            <a:pPr>
              <a:buFontTx/>
              <a:buChar char="-"/>
            </a:pPr>
            <a:r>
              <a:rPr lang="cs-CZ" sz="2800" dirty="0"/>
              <a:t> evropská část 7x větší než Ukrajina</a:t>
            </a:r>
          </a:p>
          <a:p>
            <a:pPr>
              <a:buFontTx/>
              <a:buChar char="-"/>
            </a:pPr>
            <a:r>
              <a:rPr lang="cs-CZ" sz="2800" dirty="0"/>
              <a:t> prolínání evropských a asijských rysů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pu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342558" cy="6500835"/>
          </a:xfrm>
          <a:prstGeom prst="rect">
            <a:avLst/>
          </a:prstGeom>
        </p:spPr>
      </p:pic>
      <p:pic>
        <p:nvPicPr>
          <p:cNvPr id="3" name="Obrázek 2" descr="obr4_ru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18" y="0"/>
            <a:ext cx="4948782" cy="2571744"/>
          </a:xfrm>
          <a:prstGeom prst="rect">
            <a:avLst/>
          </a:prstGeom>
        </p:spPr>
      </p:pic>
      <p:pic>
        <p:nvPicPr>
          <p:cNvPr id="4" name="Obrázek 3" descr="obr5_vlajkaSSS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6" y="3214686"/>
            <a:ext cx="5333984" cy="26669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6429396"/>
            <a:ext cx="3475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2 – Vladimír Putin a jeho předchůdce </a:t>
            </a:r>
            <a:r>
              <a:rPr lang="cs-CZ" sz="1200" dirty="0" err="1"/>
              <a:t>Medveděv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22228" y="2571744"/>
            <a:ext cx="1321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3 – ruský rubl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52722" y="5857892"/>
            <a:ext cx="13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4 – vlajka SSSR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1_rude_name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717822" cy="3143249"/>
          </a:xfrm>
          <a:prstGeom prst="rect">
            <a:avLst/>
          </a:prstGeom>
        </p:spPr>
      </p:pic>
      <p:pic>
        <p:nvPicPr>
          <p:cNvPr id="3" name="Obrázek 2" descr="obr12_g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84" y="0"/>
            <a:ext cx="4381515" cy="6572272"/>
          </a:xfrm>
          <a:prstGeom prst="rect">
            <a:avLst/>
          </a:prstGeom>
        </p:spPr>
      </p:pic>
      <p:pic>
        <p:nvPicPr>
          <p:cNvPr id="4" name="Obrázek 3" descr="obr13_kosmos_vdn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5068"/>
            <a:ext cx="4714876" cy="31353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3143248"/>
            <a:ext cx="226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11 – Rudé náměstí v Moskvě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062678" y="6581001"/>
            <a:ext cx="1081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12 - GUM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500834"/>
            <a:ext cx="2289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13 – pavilon Kosmos, VDNCH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357166"/>
            <a:ext cx="5852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Obyvatelstvo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857364"/>
            <a:ext cx="718049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sz="3200" dirty="0"/>
              <a:t>nejvíce obyvatel v Evropě</a:t>
            </a:r>
          </a:p>
          <a:p>
            <a:pPr>
              <a:buFontTx/>
              <a:buChar char="-"/>
            </a:pPr>
            <a:r>
              <a:rPr lang="cs-CZ" sz="3200" dirty="0"/>
              <a:t> nízká hustota, nerovnoměrné rozmístění</a:t>
            </a:r>
          </a:p>
          <a:p>
            <a:pPr>
              <a:buFontTx/>
              <a:buChar char="-"/>
            </a:pPr>
            <a:r>
              <a:rPr lang="cs-CZ" sz="3200" dirty="0"/>
              <a:t> 25 milionů Rusů žije mimo Rusko</a:t>
            </a:r>
          </a:p>
          <a:p>
            <a:pPr>
              <a:buFontTx/>
              <a:buChar char="-"/>
            </a:pPr>
            <a:r>
              <a:rPr lang="cs-CZ" sz="3200" dirty="0"/>
              <a:t> nízká střední délka života u mužů (58 let)</a:t>
            </a:r>
          </a:p>
          <a:p>
            <a:pPr>
              <a:buFontTx/>
              <a:buChar char="-"/>
            </a:pPr>
            <a:r>
              <a:rPr lang="cs-CZ" sz="3200" dirty="0"/>
              <a:t> vysoká kojenecká úmrtnost (18%)</a:t>
            </a:r>
          </a:p>
          <a:p>
            <a:pPr>
              <a:buFontTx/>
              <a:buChar char="-"/>
            </a:pPr>
            <a:r>
              <a:rPr lang="cs-CZ" sz="3200" dirty="0"/>
              <a:t> převažují Rusové</a:t>
            </a:r>
          </a:p>
          <a:p>
            <a:pPr>
              <a:buFontTx/>
              <a:buChar char="-"/>
            </a:pPr>
            <a:r>
              <a:rPr lang="cs-CZ" sz="3200" dirty="0"/>
              <a:t> převaha pravoslaví</a:t>
            </a:r>
          </a:p>
          <a:p>
            <a:pPr>
              <a:buFontTx/>
              <a:buChar char="-"/>
            </a:pPr>
            <a:r>
              <a:rPr lang="cs-CZ" sz="3200" dirty="0"/>
              <a:t> přes 100 národností (Tataři 4%)</a:t>
            </a:r>
            <a:endParaRPr lang="cs-CZ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29116</TotalTime>
  <Words>1253</Words>
  <Application>Microsoft Office PowerPoint</Application>
  <PresentationFormat>Předvádění na obrazovce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 2</vt:lpstr>
      <vt:lpstr>Motiv sady Office</vt:lpstr>
      <vt:lpstr>Aspekt</vt:lpstr>
      <vt:lpstr>Prezentace aplikace PowerPoint</vt:lpstr>
      <vt:lpstr>Prezentace aplikace PowerPoint</vt:lpstr>
      <vt:lpstr>Rusko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uzivatel</cp:lastModifiedBy>
  <cp:revision>910</cp:revision>
  <dcterms:created xsi:type="dcterms:W3CDTF">2011-09-10T14:06:04Z</dcterms:created>
  <dcterms:modified xsi:type="dcterms:W3CDTF">2025-04-14T08:44:45Z</dcterms:modified>
</cp:coreProperties>
</file>