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8"/>
  </p:notesMasterIdLst>
  <p:handoutMasterIdLst>
    <p:handoutMasterId r:id="rId19"/>
  </p:handoutMasterIdLst>
  <p:sldIdLst>
    <p:sldId id="274" r:id="rId3"/>
    <p:sldId id="256" r:id="rId4"/>
    <p:sldId id="259" r:id="rId5"/>
    <p:sldId id="275" r:id="rId6"/>
    <p:sldId id="281" r:id="rId7"/>
    <p:sldId id="285" r:id="rId8"/>
    <p:sldId id="282" r:id="rId9"/>
    <p:sldId id="286" r:id="rId10"/>
    <p:sldId id="283" r:id="rId11"/>
    <p:sldId id="287" r:id="rId12"/>
    <p:sldId id="284" r:id="rId13"/>
    <p:sldId id="28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FF99"/>
    <a:srgbClr val="99FF66"/>
    <a:srgbClr val="FF00FF"/>
    <a:srgbClr val="9900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7. 10. 2016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701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485E5-2ACF-4AAD-9354-F7CF9E63EB0A}" type="datetimeFigureOut">
              <a:rPr lang="cs-CZ" smtClean="0"/>
              <a:pPr/>
              <a:t>7. 10. 2016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F93A-CC6F-41E8-826A-03338B187F9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9343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7. 10. 2016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7. 10. 2016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7. 10. 2016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7. 10. 2016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7. 10. 2016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7. 10. 2016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7. 10. 2016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7. 10. 2016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7. 10. 2016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7. 10. 2016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7. 10. 2016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7. 10. 2016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7. 10. 2016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7. 10. 2016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7. 10. 2016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7. 10. 2016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7. 10. 2016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7. 10. 2016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7. 10. 2016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7. 10. 2016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7. 10. 2016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7. 10. 2016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7. 10. 2016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7. 10. 2016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Datum: květen 2013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Ročník: 8.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Téma: Východní Evropa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o státech  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        Evropy. 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14818"/>
            <a:ext cx="8157273" cy="213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7_namesti_svobody_chark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910"/>
            <a:ext cx="9144000" cy="601218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799384" y="6429396"/>
            <a:ext cx="2344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7 – Náměstí svobody, Charkov</a:t>
            </a:r>
            <a:endParaRPr lang="cs-CZ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7158" y="357166"/>
            <a:ext cx="48316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Moldavsko</a:t>
            </a:r>
            <a:endParaRPr lang="cs-CZ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7159" y="1928802"/>
            <a:ext cx="8001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dirty="0" smtClean="0"/>
              <a:t> </a:t>
            </a:r>
            <a:r>
              <a:rPr lang="cs-CZ" sz="2400" dirty="0" smtClean="0"/>
              <a:t>hl. město Kišiněv</a:t>
            </a:r>
          </a:p>
          <a:p>
            <a:pPr>
              <a:buFontTx/>
              <a:buChar char="-"/>
            </a:pPr>
            <a:r>
              <a:rPr lang="cs-CZ" sz="2400" dirty="0" smtClean="0"/>
              <a:t> součást bývalé SSSR</a:t>
            </a:r>
          </a:p>
          <a:p>
            <a:pPr>
              <a:buFontTx/>
              <a:buChar char="-"/>
            </a:pPr>
            <a:r>
              <a:rPr lang="cs-CZ" sz="2400" dirty="0" smtClean="0"/>
              <a:t> pravoslaví</a:t>
            </a:r>
          </a:p>
          <a:p>
            <a:pPr>
              <a:buFontTx/>
              <a:buChar char="-"/>
            </a:pPr>
            <a:r>
              <a:rPr lang="cs-CZ" sz="2400" dirty="0" smtClean="0"/>
              <a:t> obyvatelstvo příbuzné s Rumuny</a:t>
            </a:r>
          </a:p>
          <a:p>
            <a:pPr>
              <a:buFontTx/>
              <a:buChar char="-"/>
            </a:pPr>
            <a:r>
              <a:rPr lang="cs-CZ" sz="2400" dirty="0" smtClean="0"/>
              <a:t> národnostní nepokoje</a:t>
            </a:r>
          </a:p>
          <a:p>
            <a:pPr>
              <a:buFontTx/>
              <a:buChar char="-"/>
            </a:pPr>
            <a:r>
              <a:rPr lang="cs-CZ" sz="2400" dirty="0" smtClean="0"/>
              <a:t> nejchudší země Evropy</a:t>
            </a:r>
          </a:p>
          <a:p>
            <a:pPr>
              <a:buFontTx/>
              <a:buChar char="-"/>
            </a:pPr>
            <a:r>
              <a:rPr lang="cs-CZ" sz="2400" dirty="0" smtClean="0"/>
              <a:t> příznivé klima pro zemědělství (pěstování některých   </a:t>
            </a:r>
          </a:p>
          <a:p>
            <a:r>
              <a:rPr lang="cs-CZ" sz="2400" dirty="0" smtClean="0"/>
              <a:t>  subtropických plodin, zejména zeleniny, ovoce, tabáku a také </a:t>
            </a:r>
          </a:p>
          <a:p>
            <a:r>
              <a:rPr lang="cs-CZ" sz="2400" dirty="0" smtClean="0"/>
              <a:t>  vína)</a:t>
            </a:r>
          </a:p>
          <a:p>
            <a:pPr>
              <a:buFontTx/>
              <a:buChar char="-"/>
            </a:pPr>
            <a:r>
              <a:rPr lang="cs-CZ" sz="2400" dirty="0" smtClean="0"/>
              <a:t> je prioritní zemí české zahraniční rozvojové spolupráce</a:t>
            </a:r>
            <a:endParaRPr lang="cs-CZ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8_hl_mesto_moldavs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484" y="0"/>
            <a:ext cx="5839032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500958" y="6072206"/>
            <a:ext cx="164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Obr. 8 – hlavní město Moldavska</a:t>
            </a:r>
            <a:endParaRPr lang="cs-CZ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poloostrov Krym</a:t>
            </a: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Baltská nížina, Dněperská nížina, Krymské hory, Černomořská nížina</a:t>
            </a: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Dněpr, Čudské jezero,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Pripjať</a:t>
            </a:r>
            <a:endParaRPr lang="cs-CZ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Kyjev, Vilnius, Tallinn, Riga, Minsk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Součástí kterého státního celku byly země východní Evropy v době socialismu? Jsou i teď součástí stejného politického sdružení? Kterého?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Které země nazýváme Pobaltskými republikami? Proč?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Které zemi patří Krymský poloostrov?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Srovnej hospodářství východoevropských zemí.</a:t>
            </a: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400" dirty="0" smtClean="0"/>
              <a:t>http://www.</a:t>
            </a:r>
            <a:r>
              <a:rPr lang="cs-CZ" sz="2400" dirty="0" err="1" smtClean="0"/>
              <a:t>zcsol.cz</a:t>
            </a:r>
            <a:r>
              <a:rPr lang="cs-CZ" sz="2400" dirty="0" smtClean="0"/>
              <a:t>/zaklad/testy/</a:t>
            </a:r>
            <a:r>
              <a:rPr lang="cs-CZ" sz="2400" dirty="0" err="1" smtClean="0"/>
              <a:t>form.php</a:t>
            </a:r>
            <a:r>
              <a:rPr lang="cs-CZ" sz="2400" dirty="0" smtClean="0"/>
              <a:t>?&amp;</a:t>
            </a:r>
            <a:r>
              <a:rPr lang="cs-CZ" sz="2400" dirty="0" err="1" smtClean="0"/>
              <a:t>jmeno</a:t>
            </a:r>
            <a:r>
              <a:rPr lang="cs-CZ" sz="2400" dirty="0" smtClean="0"/>
              <a:t>_testu=../../zaklad/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_testu/z7_15_</a:t>
            </a:r>
            <a:r>
              <a:rPr lang="cs-CZ" sz="2400" dirty="0" err="1" smtClean="0"/>
              <a:t>blizky</a:t>
            </a:r>
            <a:r>
              <a:rPr lang="cs-CZ" sz="2400" dirty="0" smtClean="0"/>
              <a:t>_</a:t>
            </a:r>
            <a:r>
              <a:rPr lang="cs-CZ" sz="2400" dirty="0" err="1" smtClean="0"/>
              <a:t>vychod.txt</a:t>
            </a:r>
            <a:r>
              <a:rPr lang="cs-CZ" sz="2400" dirty="0" smtClean="0"/>
              <a:t>&amp;</a:t>
            </a:r>
            <a:r>
              <a:rPr lang="cs-CZ" sz="2400" dirty="0" err="1" smtClean="0"/>
              <a:t>img</a:t>
            </a:r>
            <a:r>
              <a:rPr lang="cs-CZ" sz="2400" dirty="0" smtClean="0"/>
              <a:t>_</a:t>
            </a:r>
            <a:r>
              <a:rPr lang="cs-CZ" sz="2400" dirty="0" err="1" smtClean="0"/>
              <a:t>adr</a:t>
            </a:r>
            <a:r>
              <a:rPr lang="cs-CZ" sz="2400" dirty="0" smtClean="0"/>
              <a:t>=../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_testu/z7_15_</a:t>
            </a:r>
            <a:r>
              <a:rPr lang="cs-CZ" sz="2400" dirty="0" err="1" smtClean="0"/>
              <a:t>blizky</a:t>
            </a:r>
            <a:r>
              <a:rPr lang="cs-CZ" sz="2400" dirty="0" smtClean="0"/>
              <a:t>_</a:t>
            </a:r>
            <a:r>
              <a:rPr lang="cs-CZ" sz="2400" dirty="0" err="1" smtClean="0"/>
              <a:t>vychod</a:t>
            </a:r>
            <a:r>
              <a:rPr lang="cs-CZ" sz="2400" dirty="0" smtClean="0"/>
              <a:t>&amp;vymazat=ano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KoenB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5_26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http://commons.wikimedia.org/wiki/File:Europe-nofill-black-lores.png?uselang=cs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Nikater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5_26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http://commons.wikimedia.org/wiki/File:Riga-Schwarzh%C3%A4upterhaus_und_Roland.jpg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Bernie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Kohl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5_26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http://commons.wikimedia.org/wiki/File:Orthodox_Alexander_Nevsky_Cathedral_in_Tallinn.jpg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4 -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Lestat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(Jan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Mehlich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5_26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http://commons.wikimedia.org/wiki/File:Wilno_-_Pa%C5%82ac_prezydencki.jpg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5_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Andrejavus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5_26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http://commons.wikimedia.org/wiki/File:Vilnius_city.jpg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6 -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denniss.mishchuk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5_26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http://cs.wikipedia.org/wiki/Soubor:Mir39.JPG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7 -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Shmuliko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5_26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http://cs.wikipedia.org/wiki/Soubor:Kharkov_Freedom_Square.jpg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8 -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Zserghei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5_26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http://commons.wikimedia.org/wiki/File:Riscani_panorama_03_cropped.jpg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357298"/>
            <a:ext cx="7158037" cy="3643313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Východní Evropa</a:t>
            </a:r>
            <a:b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4282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a)Západní části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00100" y="1142984"/>
            <a:ext cx="7158037" cy="642938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Většinu východní Evropy zabírá</a:t>
            </a:r>
          </a:p>
          <a:p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Východoevropská rovina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Východoevropská pahorkatina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Východoevropské moře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_ma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760" y="222632"/>
            <a:ext cx="4740480" cy="641273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4" name="TextovéPole 13"/>
          <p:cNvSpPr txBox="1"/>
          <p:nvPr/>
        </p:nvSpPr>
        <p:spPr>
          <a:xfrm>
            <a:off x="6929454" y="6357958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</a:t>
            </a:r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357686" y="4429132"/>
            <a:ext cx="1109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Bělorusko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715008" y="2857496"/>
            <a:ext cx="739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Rusko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143504" y="5143512"/>
            <a:ext cx="962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Ukrajina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29058" y="3214686"/>
            <a:ext cx="830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Estonsko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29058" y="3714752"/>
            <a:ext cx="80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Lotyšsko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000496" y="4071942"/>
            <a:ext cx="528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Litva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43438" y="5786454"/>
            <a:ext cx="974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Moldavsko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7158" y="285728"/>
            <a:ext cx="5282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Pobaltské státy</a:t>
            </a:r>
            <a:endParaRPr lang="cs-CZ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28596" y="2071678"/>
            <a:ext cx="1546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/>
                <a:solidFill>
                  <a:schemeClr val="accent3"/>
                </a:solidFill>
                <a:effectLst/>
              </a:rPr>
              <a:t>Litva</a:t>
            </a:r>
            <a:endParaRPr lang="cs-CZ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0034" y="1142984"/>
            <a:ext cx="785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Litva, Lotyšsko, Estonsko, které byly mezi světovými válkami nezávislé, se někdy z východní Evropy vyčleňují a řadí se k severní Evropě. Dříve byly součástí Sovětského svazu. Obyvatelé jsou Slované a hlásí se k pravoslaví.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28794" y="2285992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hrála v minulosti ve východní Evropě velmi významnou roli. Společně s Polskem tvořila jeden z největších evropských států. Důležitým průmyslovým městem je Vilnius.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28596" y="3214686"/>
            <a:ext cx="2650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Lotyšsko</a:t>
            </a:r>
            <a:endParaRPr lang="cs-CZ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071802" y="3500438"/>
            <a:ext cx="5786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 nejprůmyslovější z pobaltských republik. Žije zde početná ruská menšina. Téměř 2/3 průmyslové produkce dodává historické město Riga.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28596" y="4500570"/>
            <a:ext cx="2728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Estonsko</a:t>
            </a:r>
            <a:endParaRPr lang="cs-CZ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143240" y="4714884"/>
            <a:ext cx="557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obývá národ příbuzný s Finy. Hlavní město Tallinn si zachovalo staré historické jádro, ale současně je i důležitým moderním přístavem.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2_ri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3251835"/>
          </a:xfrm>
          <a:prstGeom prst="rect">
            <a:avLst/>
          </a:prstGeom>
        </p:spPr>
      </p:pic>
      <p:pic>
        <p:nvPicPr>
          <p:cNvPr id="3" name="Obrázek 2" descr="obr3_nevska_katedrala_talli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0"/>
            <a:ext cx="3714744" cy="3560458"/>
          </a:xfrm>
          <a:prstGeom prst="rect">
            <a:avLst/>
          </a:prstGeom>
        </p:spPr>
      </p:pic>
      <p:pic>
        <p:nvPicPr>
          <p:cNvPr id="4" name="Obrázek 3" descr="obr4_prezidentsky_palac_vilniu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3786190"/>
            <a:ext cx="5000628" cy="2706590"/>
          </a:xfrm>
          <a:prstGeom prst="rect">
            <a:avLst/>
          </a:prstGeom>
        </p:spPr>
      </p:pic>
      <p:pic>
        <p:nvPicPr>
          <p:cNvPr id="5" name="Obrázek 4" descr="obr5_vilniu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00438"/>
            <a:ext cx="4500562" cy="301537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3214686"/>
            <a:ext cx="935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2 - Riga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901463" y="3500438"/>
            <a:ext cx="2242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3 – Něvská katedrála, Tallinn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828494" y="6429396"/>
            <a:ext cx="2315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4 - Prezidentský palác, Vilnius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6500834"/>
            <a:ext cx="1087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5 - Vilnius</a:t>
            </a:r>
            <a:endParaRPr lang="cs-CZ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285728"/>
            <a:ext cx="484151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Bělorusko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5720" y="1928802"/>
            <a:ext cx="82001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sz="2400" dirty="0" smtClean="0"/>
              <a:t> hl. město Minsk</a:t>
            </a:r>
          </a:p>
          <a:p>
            <a:pPr>
              <a:buFontTx/>
              <a:buChar char="-"/>
            </a:pPr>
            <a:r>
              <a:rPr lang="cs-CZ" sz="2400" dirty="0" smtClean="0"/>
              <a:t> bývalá součást SSSR</a:t>
            </a:r>
          </a:p>
          <a:p>
            <a:pPr>
              <a:buFontTx/>
              <a:buChar char="-"/>
            </a:pPr>
            <a:r>
              <a:rPr lang="cs-CZ" sz="2400" dirty="0" smtClean="0"/>
              <a:t> zakládající člen SNS</a:t>
            </a:r>
          </a:p>
          <a:p>
            <a:pPr>
              <a:buFontTx/>
              <a:buChar char="-"/>
            </a:pPr>
            <a:r>
              <a:rPr lang="cs-CZ" sz="2400" dirty="0" smtClean="0"/>
              <a:t> prezidentská republika</a:t>
            </a:r>
          </a:p>
          <a:p>
            <a:pPr>
              <a:buFontTx/>
              <a:buChar char="-"/>
            </a:pPr>
            <a:r>
              <a:rPr lang="cs-CZ" sz="2400" dirty="0" smtClean="0"/>
              <a:t> pravoslaví</a:t>
            </a:r>
          </a:p>
          <a:p>
            <a:pPr>
              <a:buFontTx/>
              <a:buChar char="-"/>
            </a:pPr>
            <a:r>
              <a:rPr lang="cs-CZ" sz="2400" dirty="0" smtClean="0"/>
              <a:t> trest smrti v praxi</a:t>
            </a:r>
          </a:p>
          <a:p>
            <a:pPr>
              <a:buFontTx/>
              <a:buChar char="-"/>
            </a:pPr>
            <a:r>
              <a:rPr lang="cs-CZ" sz="2400" dirty="0" smtClean="0"/>
              <a:t> řeky Dněpr, Západní </a:t>
            </a:r>
            <a:r>
              <a:rPr lang="cs-CZ" sz="2400" dirty="0" err="1" smtClean="0"/>
              <a:t>Dvina</a:t>
            </a:r>
            <a:r>
              <a:rPr lang="cs-CZ" sz="2400" dirty="0" smtClean="0"/>
              <a:t> (využití k dopravě, splavování dřeva)</a:t>
            </a:r>
          </a:p>
          <a:p>
            <a:pPr>
              <a:buFontTx/>
              <a:buChar char="-"/>
            </a:pPr>
            <a:r>
              <a:rPr lang="cs-CZ" sz="2400" dirty="0" smtClean="0"/>
              <a:t> ledovcová jezera</a:t>
            </a:r>
          </a:p>
          <a:p>
            <a:pPr>
              <a:buFontTx/>
              <a:buChar char="-"/>
            </a:pPr>
            <a:r>
              <a:rPr lang="cs-CZ" sz="2400" dirty="0" smtClean="0"/>
              <a:t> průmyslově-zemědělský stát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6_minsky_zam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" y="428604"/>
            <a:ext cx="9135340" cy="600648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561900" y="6429396"/>
            <a:ext cx="1582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6 – minský zámek</a:t>
            </a:r>
            <a:endParaRPr lang="cs-CZ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7158" y="428604"/>
            <a:ext cx="41272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800" b="1" cap="none" spc="0" dirty="0" smtClean="0">
                <a:ln w="28575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Ukrajina</a:t>
            </a:r>
            <a:endParaRPr lang="cs-CZ" sz="6600" b="1" cap="none" spc="0" dirty="0">
              <a:ln w="28575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7158" y="2000240"/>
            <a:ext cx="836523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dirty="0" smtClean="0"/>
              <a:t> </a:t>
            </a:r>
            <a:r>
              <a:rPr lang="cs-CZ" sz="2000" dirty="0" smtClean="0"/>
              <a:t>hl. město Kyjev</a:t>
            </a:r>
          </a:p>
          <a:p>
            <a:pPr>
              <a:buFontTx/>
              <a:buChar char="-"/>
            </a:pPr>
            <a:r>
              <a:rPr lang="cs-CZ" sz="2000" dirty="0" smtClean="0"/>
              <a:t> v minulosti součást SSSR</a:t>
            </a:r>
          </a:p>
          <a:p>
            <a:pPr>
              <a:buFontTx/>
              <a:buChar char="-"/>
            </a:pPr>
            <a:r>
              <a:rPr lang="cs-CZ" sz="2000" dirty="0" smtClean="0"/>
              <a:t> zakládající člen SNS</a:t>
            </a:r>
          </a:p>
          <a:p>
            <a:pPr>
              <a:buFontTx/>
              <a:buChar char="-"/>
            </a:pPr>
            <a:r>
              <a:rPr lang="cs-CZ" sz="2000" dirty="0" smtClean="0"/>
              <a:t> nejrozsáhlejší evropská země (po Rusku)</a:t>
            </a:r>
          </a:p>
          <a:p>
            <a:pPr>
              <a:buFontTx/>
              <a:buChar char="-"/>
            </a:pPr>
            <a:r>
              <a:rPr lang="cs-CZ" sz="2000" dirty="0" smtClean="0"/>
              <a:t> </a:t>
            </a:r>
            <a:r>
              <a:rPr lang="cs-CZ" sz="2000" dirty="0" smtClean="0"/>
              <a:t>dříve autonomní </a:t>
            </a:r>
            <a:r>
              <a:rPr lang="cs-CZ" sz="2000" dirty="0" smtClean="0"/>
              <a:t>republika </a:t>
            </a:r>
            <a:r>
              <a:rPr lang="cs-CZ" sz="2000" dirty="0" smtClean="0"/>
              <a:t>Krym dnes </a:t>
            </a:r>
            <a:r>
              <a:rPr lang="cs-CZ" sz="2000" smtClean="0"/>
              <a:t>součástí Ruska</a:t>
            </a:r>
            <a:endParaRPr lang="cs-CZ" sz="2000" dirty="0" smtClean="0"/>
          </a:p>
          <a:p>
            <a:pPr>
              <a:buFontTx/>
              <a:buChar char="-"/>
            </a:pPr>
            <a:r>
              <a:rPr lang="cs-CZ" sz="2000" dirty="0" smtClean="0"/>
              <a:t> vysočiny a pahorkatiny (Karpaty, Krymské hory)</a:t>
            </a:r>
          </a:p>
          <a:p>
            <a:pPr>
              <a:buFontTx/>
              <a:buChar char="-"/>
            </a:pPr>
            <a:r>
              <a:rPr lang="cs-CZ" sz="2000" dirty="0" smtClean="0"/>
              <a:t> řeky Dněpr, Dněstr, Severní </a:t>
            </a:r>
            <a:r>
              <a:rPr lang="cs-CZ" sz="2000" dirty="0" err="1" smtClean="0"/>
              <a:t>Doněc</a:t>
            </a:r>
            <a:r>
              <a:rPr lang="cs-CZ" sz="2000" dirty="0" smtClean="0"/>
              <a:t> (doprava, zdroj energie)</a:t>
            </a:r>
          </a:p>
          <a:p>
            <a:pPr>
              <a:buFontTx/>
              <a:buChar char="-"/>
            </a:pPr>
            <a:r>
              <a:rPr lang="cs-CZ" sz="2000" dirty="0" smtClean="0"/>
              <a:t> hospodářství nese znaky postsovětské ekonomiky (těžký průmysl, metalurgie)</a:t>
            </a:r>
          </a:p>
          <a:p>
            <a:pPr>
              <a:buFontTx/>
              <a:buChar char="-"/>
            </a:pPr>
            <a:r>
              <a:rPr lang="cs-CZ" sz="2000" dirty="0" smtClean="0"/>
              <a:t> kvalitní a úrodná černozemní půda (obděláváno je 57% půdy)</a:t>
            </a:r>
            <a:endParaRPr lang="cs-CZ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25867</TotalTime>
  <Words>714</Words>
  <Application>Microsoft Office PowerPoint</Application>
  <PresentationFormat>Předvádění na obrazovce (4:3)</PresentationFormat>
  <Paragraphs>105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Motiv sady Office</vt:lpstr>
      <vt:lpstr>Aspekt</vt:lpstr>
      <vt:lpstr>Prezentace aplikace PowerPoint</vt:lpstr>
      <vt:lpstr>Východní Evropa </vt:lpstr>
      <vt:lpstr>Zopakujte si: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UKAŽ NA MAPĚ</vt:lpstr>
      <vt:lpstr>OTÁZKY K OPAKOVÁNÍ</vt:lpstr>
      <vt:lpstr>POUŽITÉ ZDROJE</vt:lpstr>
    </vt:vector>
  </TitlesOfParts>
  <Company>Windows Xp Ultimate 2008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Jana Pavlůsková</cp:lastModifiedBy>
  <cp:revision>881</cp:revision>
  <dcterms:created xsi:type="dcterms:W3CDTF">2011-09-10T14:06:04Z</dcterms:created>
  <dcterms:modified xsi:type="dcterms:W3CDTF">2016-10-07T12:07:42Z</dcterms:modified>
</cp:coreProperties>
</file>