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8"/>
  </p:notesMasterIdLst>
  <p:handoutMasterIdLst>
    <p:handoutMasterId r:id="rId19"/>
  </p:handoutMasterIdLst>
  <p:sldIdLst>
    <p:sldId id="274" r:id="rId3"/>
    <p:sldId id="256" r:id="rId4"/>
    <p:sldId id="259" r:id="rId5"/>
    <p:sldId id="287" r:id="rId6"/>
    <p:sldId id="260" r:id="rId7"/>
    <p:sldId id="288" r:id="rId8"/>
    <p:sldId id="261" r:id="rId9"/>
    <p:sldId id="262" r:id="rId10"/>
    <p:sldId id="281" r:id="rId11"/>
    <p:sldId id="289" r:id="rId12"/>
    <p:sldId id="282" r:id="rId13"/>
    <p:sldId id="286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99"/>
    <a:srgbClr val="990099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21.5.2014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csol.cz/index.php?s=diktaty/spust&amp;jmeno_diktatu=z7_01_Pob%F8e%9E%ED%20St%F8edozemn%EDho%20mo%F8e.tx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Datum: únor 2012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Téma: Střední Amerika – pevninský oblouk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přírodních a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socioekonomických podmínkách pevninského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oblouku Střední Ameriky.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00232" y="1857364"/>
            <a:ext cx="4763227" cy="1323439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8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MAYOVÉ</a:t>
            </a:r>
            <a:endParaRPr lang="cs-CZ" sz="8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571480"/>
            <a:ext cx="821536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Území mayské civilizace (cca 2500 př. n. l. – 1520/1697 n. l.) se rozprostíralo na celém poloostrově </a:t>
            </a:r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Yucatán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protilehlém území až po Tichý oceán, tedy přesněji v celé dnešní Guatemale, celém dnešním Belize a severozápadním Hondurasu.</a:t>
            </a:r>
            <a:endParaRPr lang="cs-CZ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2643174" y="3857628"/>
            <a:ext cx="3357586" cy="2683977"/>
            <a:chOff x="3286116" y="2522220"/>
            <a:chExt cx="3357586" cy="2683977"/>
          </a:xfrm>
        </p:grpSpPr>
        <p:pic>
          <p:nvPicPr>
            <p:cNvPr id="7" name="Obrázek 6" descr="obr6_mayske_zeny_guatemal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800" y="2522220"/>
              <a:ext cx="3290902" cy="2447608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3286116" y="4929198"/>
              <a:ext cx="22613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6 – mayské ženy, Guatemala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5715008" y="1571612"/>
            <a:ext cx="2905917" cy="4134651"/>
            <a:chOff x="5572132" y="2357429"/>
            <a:chExt cx="2905917" cy="4134651"/>
          </a:xfrm>
        </p:grpSpPr>
        <p:pic>
          <p:nvPicPr>
            <p:cNvPr id="10" name="Obrázek 9" descr="obr7_chram v tikalu_guatemal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2132" y="2357429"/>
              <a:ext cx="2905132" cy="3873509"/>
            </a:xfrm>
            <a:prstGeom prst="rect">
              <a:avLst/>
            </a:prstGeom>
          </p:spPr>
        </p:pic>
        <p:sp>
          <p:nvSpPr>
            <p:cNvPr id="11" name="TextovéPole 10"/>
            <p:cNvSpPr txBox="1"/>
            <p:nvPr/>
          </p:nvSpPr>
          <p:spPr>
            <a:xfrm>
              <a:off x="6072198" y="6215081"/>
              <a:ext cx="24058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7 – chrám v Tikalu, Guatemala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214282" y="1643050"/>
            <a:ext cx="2433638" cy="2991643"/>
            <a:chOff x="500034" y="2643182"/>
            <a:chExt cx="2433638" cy="2991643"/>
          </a:xfrm>
        </p:grpSpPr>
        <p:pic>
          <p:nvPicPr>
            <p:cNvPr id="4" name="Obrázek 3" descr="obr5_mayske_cislic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472" y="2643182"/>
              <a:ext cx="2362200" cy="2724150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500034" y="5357826"/>
              <a:ext cx="15163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5 – mayská čísla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64291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HOSPODÁŘSTVÍ</a:t>
            </a:r>
            <a:endParaRPr lang="cs-CZ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2000240"/>
            <a:ext cx="7929618" cy="3046988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chudé zemědělské státy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vývoz banánů, kávy a cukrové třtiny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rostoucí příjmy z turistiky</a:t>
            </a:r>
          </a:p>
          <a:p>
            <a:endParaRPr lang="cs-CZ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Honduras, Nikaragua – nejchudší 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státy</a:t>
            </a:r>
          </a:p>
          <a:p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Kostarika – nejbohatší 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stát </a:t>
            </a:r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(káva, banány, cestovní ruch)</a:t>
            </a:r>
          </a:p>
          <a:p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Panama – Panamský průplav 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(od r. 2000 v plnohodnotném vlastnictví Panamy)</a:t>
            </a:r>
            <a:endParaRPr lang="cs-CZ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kupina 16"/>
          <p:cNvGrpSpPr/>
          <p:nvPr/>
        </p:nvGrpSpPr>
        <p:grpSpPr>
          <a:xfrm>
            <a:off x="285720" y="357166"/>
            <a:ext cx="4214842" cy="3071834"/>
            <a:chOff x="285720" y="357166"/>
            <a:chExt cx="3714776" cy="2705891"/>
          </a:xfrm>
        </p:grpSpPr>
        <p:pic>
          <p:nvPicPr>
            <p:cNvPr id="2" name="Obrázek 1" descr="obr13_chic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58" y="357166"/>
              <a:ext cx="3643338" cy="2422819"/>
            </a:xfrm>
            <a:prstGeom prst="rect">
              <a:avLst/>
            </a:prstGeom>
          </p:spPr>
        </p:pic>
        <p:sp>
          <p:nvSpPr>
            <p:cNvPr id="3" name="TextovéPole 2"/>
            <p:cNvSpPr txBox="1"/>
            <p:nvPr/>
          </p:nvSpPr>
          <p:spPr>
            <a:xfrm>
              <a:off x="285720" y="2786058"/>
              <a:ext cx="30003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8 – pláž v San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Pedro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, Belize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4857752" y="357166"/>
            <a:ext cx="3976694" cy="3205933"/>
            <a:chOff x="2714612" y="0"/>
            <a:chExt cx="3976694" cy="3205933"/>
          </a:xfrm>
        </p:grpSpPr>
        <p:pic>
          <p:nvPicPr>
            <p:cNvPr id="5" name="Obrázek 4" descr="obr14_agave_sisalan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6050" y="0"/>
              <a:ext cx="3905256" cy="2928941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2714612" y="2928934"/>
              <a:ext cx="3429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9 – vulkán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Irazú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, nejvyšší sopka Kostariky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285720" y="3429000"/>
            <a:ext cx="4286280" cy="3277395"/>
            <a:chOff x="428596" y="3286124"/>
            <a:chExt cx="3920489" cy="3134519"/>
          </a:xfrm>
        </p:grpSpPr>
        <p:pic>
          <p:nvPicPr>
            <p:cNvPr id="8" name="Obrázek 7" descr="obr15_sisal_vlakna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034" y="3286124"/>
              <a:ext cx="3849051" cy="2886788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428596" y="6143644"/>
              <a:ext cx="31048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10 – replika chrámu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Rosalila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v Hondurasu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4786314" y="3714752"/>
            <a:ext cx="4104466" cy="2948457"/>
            <a:chOff x="4572000" y="3714752"/>
            <a:chExt cx="4104466" cy="2948457"/>
          </a:xfrm>
        </p:grpSpPr>
        <p:pic>
          <p:nvPicPr>
            <p:cNvPr id="11" name="Obrázek 10" descr="obr16_sisalovy_terc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6002" y="3714752"/>
              <a:ext cx="4030464" cy="2690335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4572000" y="6386210"/>
              <a:ext cx="22447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11 – restaurace v Guatemale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Středoamerické pohoří, vulkán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Tajumulco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. Nikaragua,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. Managua, Panamský průplav, Panamský záliv,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záliv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Moskytů, Honduraský záliv, Středoamerický příkop</a:t>
            </a: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Guatemala, Belize, Salvador, Honduras,Nikaragua, Kostarika, Panama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Vyjmenuj státy pevninské šíje a u vybraných států uveď hlavní města.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Charakterizuj povrch oblasti. Jak se jmenuje pohoří táhnoucí se téměř všemi státy pevninské šíje? Do kterého státu nezasahuje?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Znáš nějakou středoamerickou sopku?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Které typy podnebných a vegetačních pásů ve </a:t>
            </a:r>
            <a:r>
              <a:rPr lang="cs-CZ" sz="2900" dirty="0" err="1" smtClean="0">
                <a:latin typeface="Times New Roman" pitchFamily="18" charset="0"/>
                <a:cs typeface="Times New Roman" pitchFamily="18" charset="0"/>
              </a:rPr>
              <a:t>Stř</a:t>
            </a:r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. Americe rozlišujeme?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Jaká jezera zde najdeme?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 čemu slouží a komu patří Panamský průplav?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Které rasové skupiny obyvatel jsou ve Střední Americe?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Jakými jazyky se v oblasti hovoří?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Na území kterých států se rozkládala říše </a:t>
            </a:r>
            <a:r>
              <a:rPr lang="cs-CZ" sz="2900" dirty="0" err="1" smtClean="0">
                <a:latin typeface="Times New Roman" pitchFamily="18" charset="0"/>
                <a:cs typeface="Times New Roman" pitchFamily="18" charset="0"/>
              </a:rPr>
              <a:t>Mayů</a:t>
            </a:r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Popiš hospodářství států Střední Ameriky.</a:t>
            </a:r>
            <a:endParaRPr lang="cs-CZ" sz="29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zcsol.cz</a:t>
            </a:r>
            <a:r>
              <a:rPr lang="cs-CZ" sz="2400" dirty="0" smtClean="0">
                <a:hlinkClick r:id="rId2"/>
              </a:rPr>
              <a:t>/index.</a:t>
            </a:r>
            <a:r>
              <a:rPr lang="cs-CZ" sz="2400" dirty="0" err="1" smtClean="0">
                <a:hlinkClick r:id="rId2"/>
              </a:rPr>
              <a:t>php</a:t>
            </a:r>
            <a:r>
              <a:rPr lang="cs-CZ" sz="2400" dirty="0" smtClean="0">
                <a:hlinkClick r:id="rId2"/>
              </a:rPr>
              <a:t>?s=</a:t>
            </a:r>
            <a:r>
              <a:rPr lang="cs-CZ" sz="2400" dirty="0" err="1" smtClean="0">
                <a:hlinkClick r:id="rId2"/>
              </a:rPr>
              <a:t>diktaty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spust</a:t>
            </a:r>
            <a:r>
              <a:rPr lang="cs-CZ" sz="2400" dirty="0" smtClean="0">
                <a:hlinkClick r:id="rId2"/>
              </a:rPr>
              <a:t>&amp;</a:t>
            </a:r>
            <a:r>
              <a:rPr lang="cs-CZ" sz="2400" dirty="0" err="1" smtClean="0">
                <a:hlinkClick r:id="rId2"/>
              </a:rPr>
              <a:t>jmeno</a:t>
            </a:r>
            <a:r>
              <a:rPr lang="cs-CZ" sz="2400" dirty="0" smtClean="0">
                <a:hlinkClick r:id="rId2"/>
              </a:rPr>
              <a:t>_</a:t>
            </a:r>
            <a:r>
              <a:rPr lang="cs-CZ" sz="2400" dirty="0" err="1" smtClean="0">
                <a:hlinkClick r:id="rId2"/>
              </a:rPr>
              <a:t>diktatu</a:t>
            </a:r>
            <a:r>
              <a:rPr lang="cs-CZ" sz="2400" dirty="0" smtClean="0">
                <a:hlinkClick r:id="rId2"/>
              </a:rPr>
              <a:t>=z7_01_</a:t>
            </a:r>
            <a:r>
              <a:rPr lang="cs-CZ" sz="2400" dirty="0" err="1" smtClean="0">
                <a:hlinkClick r:id="rId2"/>
              </a:rPr>
              <a:t>Pob</a:t>
            </a:r>
            <a:r>
              <a:rPr lang="cs-CZ" sz="2400" dirty="0" smtClean="0">
                <a:hlinkClick r:id="rId2"/>
              </a:rPr>
              <a:t>%F8e%9E%ED%20St%F8edozemn%</a:t>
            </a:r>
            <a:r>
              <a:rPr lang="cs-CZ" sz="2400" dirty="0" err="1" smtClean="0">
                <a:hlinkClick r:id="rId2"/>
              </a:rPr>
              <a:t>EDho</a:t>
            </a:r>
            <a:r>
              <a:rPr lang="cs-CZ" sz="2400" dirty="0" smtClean="0">
                <a:hlinkClick r:id="rId2"/>
              </a:rPr>
              <a:t>%20mo%F8e.txt</a:t>
            </a:r>
            <a:endParaRPr lang="cs-CZ" sz="24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 –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Keepscases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[2012-02-06]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http://commons.wikimedia.org/wiki/File:LocationCentralAmerica.svg?uselang=cs</a:t>
            </a:r>
          </a:p>
          <a:p>
            <a:pPr>
              <a:buNone/>
            </a:pP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Obr. 2 - </a:t>
            </a:r>
            <a:r>
              <a:rPr lang="cs-CZ" sz="1050" dirty="0" err="1" smtClean="0">
                <a:latin typeface="Times New Roman" pitchFamily="18" charset="0"/>
                <a:cs typeface="Times New Roman" pitchFamily="18" charset="0"/>
              </a:rPr>
              <a:t>JoePhoto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[2012-02-0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http://commons.wikimedia.org/wiki/File:Tajumulco_volcano_01.jpg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Johantheghost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http://commons.wikimedia.org/wiki/File:Panama_Canal_Rough_Diagram.png?uselang=cs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Jean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Philippe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Boulet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http://commons.wikimedia.org/wiki/File:Maasdam_in_Gatun_Locks.JPG?uselang=cs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Bryan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Derksen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http://cs.wikipedia.org/wiki/Soubor:Maya.svg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6 -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Reinhard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Jahn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http://cs.wikipedia.org/wiki/Soubor:Chichicastenango-004.jpg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7 -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yogi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http://commons.wikimedia.org/wiki/File:Belize-tikal.jpg?uselang=cs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8 - Areed145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http://commons.wikimedia.org/wiki/File:San_Pedro_Beach.jpg?uselang=cs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9 -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Dirk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van der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http://commons.wikimedia.org/wiki/File:DirkvdM_irazu_4.jpg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10 - David Holt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http://commons.wikimedia.org/wiki/File:Rosalila_Temple.jpg?uselang=cs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11 -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Greg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Willis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http://commons.wikimedia.org/wiki/File:Jungle_Lodge_Lobby.jpg?uselang=cs</a:t>
            </a: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Střední Amerika </a:t>
            </a:r>
            <a:b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pevninský oblouk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 které rostliny se v tropech vyrábí cukr?</a:t>
            </a: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cukrová řepa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cukrový javor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cukrová třtina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57224" y="3929066"/>
            <a:ext cx="7643866" cy="2708434"/>
          </a:xfrm>
          <a:prstGeom prst="rect">
            <a:avLst/>
          </a:prstGeom>
          <a:noFill/>
        </p:spPr>
        <p:txBody>
          <a:bodyPr wrap="square" numCol="2" spcCol="108000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Guatemala –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Ciudad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de Guatemala</a:t>
            </a: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Název Guatemala pochází od indiánského slova, které znamená místo obklopené stromy (lesy), protože téměř polovinu státu pokrývají tropické lesy.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Belize </a:t>
            </a: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Formální hlavou státu je královna Alžběta II.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Salvador 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San Salvador</a:t>
            </a: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Salvador je španělsky „Spasitel“</a:t>
            </a:r>
            <a:endParaRPr lang="cs-CZ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Honduras 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Tegucigalpa</a:t>
            </a: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Název města pochází z výrazu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Taguz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galpa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indiánského jazyka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Nahuatl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a lze jej přeložit jako „stříbrné kopce“.</a:t>
            </a:r>
            <a:endParaRPr lang="cs-CZ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Nikaragua -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Managua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Kostarika 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Jose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Španělsky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Costa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Rica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 - český doslovný překlad „Bohaté pobřeží“</a:t>
            </a:r>
            <a:endParaRPr lang="cs-CZ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Panama –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Ciudad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Panamá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Od roku 1979 spravuje Panamský průplav</a:t>
            </a:r>
            <a:endParaRPr lang="cs-CZ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ek 1" descr="obr1_m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85728"/>
            <a:ext cx="7286676" cy="3643338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3714744" y="1928802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Guatemala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214942" y="1214422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Belize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86446" y="1500174"/>
            <a:ext cx="782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Honduras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357686" y="2143116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Salvador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929322" y="2143116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Nikaragua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072066" y="3000372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Kostarika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286512" y="2786058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Panama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6072230"/>
          </a:xfrm>
        </p:spPr>
        <p:txBody>
          <a:bodyPr anchor="t">
            <a:normAutofit/>
          </a:bodyPr>
          <a:lstStyle/>
          <a:p>
            <a:pPr algn="l"/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POVRCH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Středoamerické pohoří </a:t>
            </a:r>
            <a: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táhne se přes všechny středoamerické státy (s výjimkou Belize). </a:t>
            </a:r>
            <a:b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7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Pacifické nížiny </a:t>
            </a:r>
            <a: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mezi Středoamerickým pohořím a pobřežím Pacifiku</a:t>
            </a:r>
            <a:b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7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Karibské nížiny </a:t>
            </a:r>
            <a: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jsou podstatně rozlehlejší než ty na pacifickém pobřeží. </a:t>
            </a:r>
            <a:b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2_tajumul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28596" y="0"/>
            <a:ext cx="5175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 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Volcán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Tajumulco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nejvyšší vrchol Středoamerického pohoří (neaktivní)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829576" cy="11430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PODNEBÍ</a:t>
            </a:r>
            <a:endParaRPr lang="cs-CZ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2143116"/>
            <a:ext cx="7215238" cy="39703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Střední Amerika se nachází 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pásmu tropického podnebného pásu.</a:t>
            </a:r>
          </a:p>
          <a:p>
            <a:endParaRPr lang="cs-CZ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Během roku se střídají 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období dešťů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(přibližně mezi květnem a říjnem)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období sucha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(listopad - únor). </a:t>
            </a:r>
          </a:p>
          <a:p>
            <a:endParaRPr lang="cs-CZ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 středoamerickém regionu se často vyskytují 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hurikány a tropické bouře.</a:t>
            </a:r>
            <a:endParaRPr lang="cs-CZ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8604"/>
            <a:ext cx="1428760" cy="1503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VODSTVO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obr6_rio_gran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857628"/>
            <a:ext cx="2682826" cy="258793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86116" y="6215082"/>
            <a:ext cx="1865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 – Panamský průplav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obr7_Riogran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3429000"/>
            <a:ext cx="2286000" cy="3048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4286248" y="3429000"/>
            <a:ext cx="1883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Gatúnská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přehrada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1214422"/>
            <a:ext cx="7786742" cy="210826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Největší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jezera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 regionu jsou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Nikaragua, Managua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Izabal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Největší a nejvýznamnější vodní nádrží je bezesporu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Gatúnské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jezero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řece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Río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Chagres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které zajišťuje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provoz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Panamského průplavu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 kráterech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četných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sopek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se vyskytují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vulkanická jezera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(např.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Irazú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Coatepeque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240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cs-CZ" sz="11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4348" y="357166"/>
            <a:ext cx="6480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OBYVATELSTVO A SÍDLA</a:t>
            </a:r>
            <a:endParaRPr lang="cs-CZ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14348" y="1214422"/>
            <a:ext cx="76438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Nejrozšířenější etnikum ve Střední Americe jsou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mesticové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(míšenci bělochů a původních amerických obyvatel) - tato skupina představuje zhruba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66%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veškeré středoamerické populace. Druhou nejvýznamnější skupinou jsou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domorodí Indiáni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kteří žijí především na území Guatemaly a Belize.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Běloši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představují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14,5%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veškeré populace (rozšíření především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 Kostarice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Černoši a mulati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reprezentují zhruba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jen 2%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celkové středoamerické populace.</a:t>
            </a:r>
          </a:p>
          <a:p>
            <a:endParaRPr lang="cs-CZ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Nejrozšířenější používaný jazyk je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španělština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která je zároveň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oficiálním jazykem 6 středoamerických států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je hojně používaná i v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Belize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kde je úředním jazykem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angličtina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Kromě toho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nemalá část obyvatelstva (zejména v Guatemale) používá své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vlastní jazyky (především mayské jazyky).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Rozšířené zde jsou i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kreolské jazyky na základě angličtiny.</a:t>
            </a:r>
          </a:p>
          <a:p>
            <a:endParaRPr lang="cs-CZ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Nejvíce chudých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 Nikaragui a Hondurasu.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Naopak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Kostarika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nejméně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chudých obyvatel.</a:t>
            </a:r>
            <a:endParaRPr lang="cs-CZ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7758</TotalTime>
  <Words>973</Words>
  <Application>Microsoft Office PowerPoint</Application>
  <PresentationFormat>Předvádění na obrazovce (4:3)</PresentationFormat>
  <Paragraphs>110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Motiv sady Office</vt:lpstr>
      <vt:lpstr>Aspekt</vt:lpstr>
      <vt:lpstr>Snímek 1</vt:lpstr>
      <vt:lpstr>Střední Amerika  –  pevninský oblouk</vt:lpstr>
      <vt:lpstr>Zopakujte si:</vt:lpstr>
      <vt:lpstr>Snímek 4</vt:lpstr>
      <vt:lpstr>POVRCH   Středoamerické pohoří - táhne se přes všechny středoamerické státy (s výjimkou Belize).   Pacifické nížiny - mezi Středoamerickým pohořím a pobřežím Pacifiku  Karibské nížiny - jsou podstatně rozlehlejší než ty na pacifickém pobřeží.  </vt:lpstr>
      <vt:lpstr>Snímek 6</vt:lpstr>
      <vt:lpstr>PODNEBÍ</vt:lpstr>
      <vt:lpstr>VODSTVO</vt:lpstr>
      <vt:lpstr>Snímek 9</vt:lpstr>
      <vt:lpstr>Snímek 10</vt:lpstr>
      <vt:lpstr>Snímek 11</vt:lpstr>
      <vt:lpstr>Snímek 12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Jana sborovna</cp:lastModifiedBy>
  <cp:revision>419</cp:revision>
  <dcterms:created xsi:type="dcterms:W3CDTF">2011-09-10T14:06:04Z</dcterms:created>
  <dcterms:modified xsi:type="dcterms:W3CDTF">2014-05-21T08:38:33Z</dcterms:modified>
</cp:coreProperties>
</file>