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9"/>
  </p:notesMasterIdLst>
  <p:handoutMasterIdLst>
    <p:handoutMasterId r:id="rId30"/>
  </p:handoutMasterIdLst>
  <p:sldIdLst>
    <p:sldId id="274" r:id="rId3"/>
    <p:sldId id="256" r:id="rId4"/>
    <p:sldId id="259" r:id="rId5"/>
    <p:sldId id="275" r:id="rId6"/>
    <p:sldId id="276" r:id="rId7"/>
    <p:sldId id="277" r:id="rId8"/>
    <p:sldId id="278" r:id="rId9"/>
    <p:sldId id="285" r:id="rId10"/>
    <p:sldId id="286" r:id="rId11"/>
    <p:sldId id="287" r:id="rId12"/>
    <p:sldId id="288" r:id="rId13"/>
    <p:sldId id="279" r:id="rId14"/>
    <p:sldId id="280" r:id="rId15"/>
    <p:sldId id="281" r:id="rId16"/>
    <p:sldId id="289" r:id="rId17"/>
    <p:sldId id="290" r:id="rId18"/>
    <p:sldId id="291" r:id="rId19"/>
    <p:sldId id="283" r:id="rId20"/>
    <p:sldId id="282" r:id="rId21"/>
    <p:sldId id="284" r:id="rId22"/>
    <p:sldId id="292" r:id="rId23"/>
    <p:sldId id="293" r:id="rId24"/>
    <p:sldId id="294" r:id="rId25"/>
    <p:sldId id="270" r:id="rId26"/>
    <p:sldId id="271" r:id="rId27"/>
    <p:sldId id="27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00FF"/>
    <a:srgbClr val="99FF66"/>
    <a:srgbClr val="CC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479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45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březen 2013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8.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Střední Evropa – Slovensko, Maďarsko, Německo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přírodních a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socioekonomických podmínkách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Blízkého východu. 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8_slovnaft_bl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9512" y="116632"/>
            <a:ext cx="2526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8 – rafinerie Slovnaftu, Bratislava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9_pastevect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2446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9 – Pastevectví ovcí, Nízké Tatry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0287" y="332656"/>
            <a:ext cx="44824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8000" b="1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Maďarsko</a:t>
            </a:r>
            <a:endParaRPr lang="cs-CZ" sz="5400" b="1" cap="none" spc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4" name="Obrázek 3" descr="obr3_Mapa_Maďars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8387006" cy="427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0287" y="332656"/>
            <a:ext cx="44824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8000" b="1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Maďarsko</a:t>
            </a:r>
            <a:endParaRPr lang="cs-CZ" sz="5400" b="1" cap="none" spc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1772816"/>
            <a:ext cx="592540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Základní údaje</a:t>
            </a:r>
            <a:endParaRPr lang="cs-CZ" sz="2800" b="1" dirty="0" smtClean="0">
              <a:ln>
                <a:solidFill>
                  <a:srgbClr val="FF0000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2800" dirty="0" smtClean="0"/>
              <a:t>Hlavní město: </a:t>
            </a:r>
            <a:r>
              <a:rPr lang="cs-CZ" sz="2800" b="1" dirty="0" smtClean="0"/>
              <a:t>Budapešť</a:t>
            </a:r>
          </a:p>
          <a:p>
            <a:r>
              <a:rPr lang="cs-CZ" sz="2800" dirty="0" smtClean="0"/>
              <a:t>Rozloha:</a:t>
            </a:r>
            <a:r>
              <a:rPr lang="pl-PL" sz="2800" dirty="0" smtClean="0"/>
              <a:t> </a:t>
            </a:r>
            <a:r>
              <a:rPr lang="cs-CZ" sz="2800" b="1" dirty="0" smtClean="0"/>
              <a:t>93 </a:t>
            </a:r>
            <a:r>
              <a:rPr lang="cs-CZ" sz="2800" b="1" smtClean="0"/>
              <a:t>030 km²</a:t>
            </a:r>
            <a:endParaRPr lang="cs-CZ" sz="2800" b="1" dirty="0" smtClean="0"/>
          </a:p>
          <a:p>
            <a:r>
              <a:rPr lang="cs-CZ" sz="2800" dirty="0" smtClean="0"/>
              <a:t>Počet obyvatel: </a:t>
            </a:r>
            <a:r>
              <a:rPr lang="cs-CZ" sz="2800" b="1" dirty="0" smtClean="0"/>
              <a:t>10 milionů </a:t>
            </a:r>
            <a:r>
              <a:rPr lang="cs-CZ" sz="2800" dirty="0" smtClean="0"/>
              <a:t>(asi jako ČR)</a:t>
            </a:r>
          </a:p>
          <a:p>
            <a:r>
              <a:rPr lang="cs-CZ" sz="2800" dirty="0" smtClean="0"/>
              <a:t>Administrativní členění: 19 </a:t>
            </a:r>
            <a:r>
              <a:rPr lang="cs-CZ" sz="2800" b="1" dirty="0" smtClean="0"/>
              <a:t>žup</a:t>
            </a:r>
          </a:p>
          <a:p>
            <a:r>
              <a:rPr lang="cs-CZ" sz="2800" dirty="0" smtClean="0"/>
              <a:t>Státní zřízení: </a:t>
            </a:r>
            <a:r>
              <a:rPr lang="cs-CZ" sz="2800" b="1" dirty="0" smtClean="0"/>
              <a:t>republika </a:t>
            </a:r>
          </a:p>
          <a:p>
            <a:r>
              <a:rPr lang="cs-CZ" sz="2800" dirty="0" smtClean="0"/>
              <a:t>Měna: </a:t>
            </a:r>
            <a:r>
              <a:rPr lang="cs-CZ" sz="2800" b="1" dirty="0" smtClean="0"/>
              <a:t>forint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0287" y="332656"/>
            <a:ext cx="44824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8000" b="1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Maďarsko</a:t>
            </a:r>
            <a:endParaRPr lang="cs-CZ" sz="5400" b="1" cap="none" spc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5" y="1772816"/>
            <a:ext cx="82089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b="1" smtClean="0"/>
              <a:t> nížinatý povrch </a:t>
            </a:r>
            <a:r>
              <a:rPr lang="cs-CZ" sz="2800" smtClean="0"/>
              <a:t>(Velká a Malá uherská nížina)</a:t>
            </a:r>
          </a:p>
          <a:p>
            <a:pPr>
              <a:buFontTx/>
              <a:buChar char="-"/>
            </a:pPr>
            <a:r>
              <a:rPr lang="cs-CZ" sz="2800" b="1" smtClean="0"/>
              <a:t> </a:t>
            </a:r>
            <a:r>
              <a:rPr lang="cs-CZ" sz="2800" smtClean="0"/>
              <a:t>největší vodní plocha – Blatenské jezero (</a:t>
            </a:r>
            <a:r>
              <a:rPr lang="cs-CZ" sz="2800" b="1" smtClean="0"/>
              <a:t>Balaton</a:t>
            </a:r>
            <a:r>
              <a:rPr lang="cs-CZ" sz="2800" smtClean="0"/>
              <a:t>)</a:t>
            </a:r>
          </a:p>
          <a:p>
            <a:pPr>
              <a:buFontTx/>
              <a:buChar char="-"/>
            </a:pPr>
            <a:r>
              <a:rPr lang="cs-CZ" sz="2800" smtClean="0"/>
              <a:t> </a:t>
            </a:r>
            <a:r>
              <a:rPr lang="cs-CZ" sz="2800" b="1" smtClean="0"/>
              <a:t>řeky: Dunaj, Tisza, Dráva (hranice s Chorvatskem)</a:t>
            </a:r>
          </a:p>
          <a:p>
            <a:pPr>
              <a:buFontTx/>
              <a:buChar char="-"/>
            </a:pPr>
            <a:r>
              <a:rPr lang="cs-CZ" sz="2800" b="1" smtClean="0"/>
              <a:t> města: Debrecen (Debrecín), Seged (Segedín), Györ</a:t>
            </a:r>
          </a:p>
          <a:p>
            <a:pPr>
              <a:buFontTx/>
              <a:buChar char="-"/>
            </a:pPr>
            <a:r>
              <a:rPr lang="cs-CZ" sz="2800" smtClean="0"/>
              <a:t> </a:t>
            </a:r>
            <a:r>
              <a:rPr lang="cs-CZ" sz="2800" b="1" smtClean="0"/>
              <a:t>hospodářství: </a:t>
            </a:r>
          </a:p>
          <a:p>
            <a:r>
              <a:rPr lang="cs-CZ" sz="2800" smtClean="0"/>
              <a:t>vyspělé </a:t>
            </a:r>
            <a:r>
              <a:rPr lang="cs-CZ" sz="2800" b="1" smtClean="0"/>
              <a:t>zemědělství</a:t>
            </a:r>
            <a:r>
              <a:rPr lang="cs-CZ" sz="2800" smtClean="0"/>
              <a:t> (2. největší podíl orné půdy) – </a:t>
            </a:r>
            <a:r>
              <a:rPr lang="cs-CZ" sz="2800" b="1" smtClean="0"/>
              <a:t>pšenice, kukuřice, slunečnice, zelenina</a:t>
            </a:r>
          </a:p>
          <a:p>
            <a:r>
              <a:rPr lang="cs-CZ" sz="2800" smtClean="0"/>
              <a:t> </a:t>
            </a:r>
            <a:r>
              <a:rPr lang="cs-CZ" sz="2800" b="1" smtClean="0"/>
              <a:t>¼ průmyslové výroby v Budapešti:</a:t>
            </a:r>
          </a:p>
          <a:p>
            <a:r>
              <a:rPr lang="cs-CZ" sz="2800" b="1" smtClean="0"/>
              <a:t>strojírenství</a:t>
            </a:r>
            <a:r>
              <a:rPr lang="cs-CZ" sz="2800" smtClean="0"/>
              <a:t> – autobusy (bývalý Ikarus, dnes Alfa Busz Hungária)</a:t>
            </a:r>
          </a:p>
          <a:p>
            <a:r>
              <a:rPr lang="cs-CZ" sz="2800" b="1" smtClean="0"/>
              <a:t>potravinářství, chemie, léky</a:t>
            </a:r>
          </a:p>
          <a:p>
            <a:endParaRPr lang="cs-CZ" sz="2800" smtClean="0"/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0_bala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1697"/>
            <a:ext cx="9144000" cy="2506303"/>
          </a:xfrm>
          <a:prstGeom prst="rect">
            <a:avLst/>
          </a:prstGeom>
        </p:spPr>
      </p:pic>
      <p:pic>
        <p:nvPicPr>
          <p:cNvPr id="3" name="Obrázek 2" descr="obr11_balaton.jpg"/>
          <p:cNvPicPr>
            <a:picLocks noChangeAspect="1"/>
          </p:cNvPicPr>
          <p:nvPr/>
        </p:nvPicPr>
        <p:blipFill>
          <a:blip r:embed="rId3" cstate="print"/>
          <a:srcRect t="18500" b="17850"/>
          <a:stretch>
            <a:fillRect/>
          </a:stretch>
        </p:blipFill>
        <p:spPr>
          <a:xfrm>
            <a:off x="0" y="0"/>
            <a:ext cx="9144000" cy="43651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914881" y="0"/>
            <a:ext cx="1229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11 - Balaton</a:t>
            </a:r>
            <a:endParaRPr lang="cs-CZ" sz="1200"/>
          </a:p>
        </p:txBody>
      </p:sp>
      <p:sp>
        <p:nvSpPr>
          <p:cNvPr id="5" name="TextovéPole 4"/>
          <p:cNvSpPr txBox="1"/>
          <p:nvPr/>
        </p:nvSpPr>
        <p:spPr>
          <a:xfrm>
            <a:off x="7914881" y="4365104"/>
            <a:ext cx="1229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10 - Balaton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2_termaly_budap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22793" cy="591841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116632"/>
            <a:ext cx="2333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12 – termální lázně, Budapešť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3_rubikova_kost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047750"/>
            <a:ext cx="4572000" cy="47625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148064" y="5877272"/>
            <a:ext cx="1783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13 – Rubikova kostka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 rot="1363952">
            <a:off x="-573726" y="2434696"/>
            <a:ext cx="64087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LeftDown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11500" b="1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Německo</a:t>
            </a:r>
            <a:endParaRPr lang="cs-CZ" sz="7200" b="1" cap="none" spc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5" name="Obrázek 4" descr="obr4_mapa_nemeck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620688"/>
            <a:ext cx="4310865" cy="5709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5140" y="332656"/>
            <a:ext cx="41727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8000" b="1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Německo</a:t>
            </a:r>
            <a:endParaRPr lang="cs-CZ" sz="5400" b="1" cap="none" spc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1700808"/>
            <a:ext cx="6365782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Základní údaje</a:t>
            </a:r>
            <a:endParaRPr lang="cs-CZ" sz="2400" b="1" dirty="0" smtClean="0">
              <a:ln w="285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r>
              <a:rPr lang="cs-CZ" sz="2400" dirty="0" smtClean="0"/>
              <a:t>Hlavní město: </a:t>
            </a:r>
            <a:r>
              <a:rPr lang="cs-CZ" sz="2400" b="1" dirty="0" smtClean="0"/>
              <a:t>Berlín</a:t>
            </a:r>
          </a:p>
          <a:p>
            <a:r>
              <a:rPr lang="cs-CZ" sz="2400" dirty="0" smtClean="0"/>
              <a:t>Rozloha:</a:t>
            </a:r>
            <a:r>
              <a:rPr lang="pl-PL" sz="2400" dirty="0" smtClean="0"/>
              <a:t> </a:t>
            </a:r>
            <a:r>
              <a:rPr lang="pl-PL" sz="2400" b="1" dirty="0" smtClean="0"/>
              <a:t>357 022,9 km² </a:t>
            </a:r>
            <a:r>
              <a:rPr lang="pl-PL" sz="2400" dirty="0" smtClean="0"/>
              <a:t>(4,5 x větší než ČR)</a:t>
            </a:r>
            <a:endParaRPr lang="cs-CZ" sz="2400" dirty="0" smtClean="0"/>
          </a:p>
          <a:p>
            <a:r>
              <a:rPr lang="cs-CZ" sz="2400" dirty="0" smtClean="0"/>
              <a:t>Počet obyvatel: </a:t>
            </a:r>
            <a:r>
              <a:rPr lang="cs-CZ" sz="2400" b="1" dirty="0" smtClean="0"/>
              <a:t>skoro 82 milionů </a:t>
            </a:r>
            <a:r>
              <a:rPr lang="cs-CZ" sz="2400" dirty="0" smtClean="0"/>
              <a:t>(8 x více než ČR)</a:t>
            </a:r>
          </a:p>
          <a:p>
            <a:r>
              <a:rPr lang="cs-CZ" sz="2400" dirty="0" smtClean="0"/>
              <a:t>Administrativní členění: 16 </a:t>
            </a:r>
            <a:r>
              <a:rPr lang="cs-CZ" sz="2400" b="1" dirty="0" smtClean="0"/>
              <a:t>spolkových zemí</a:t>
            </a:r>
          </a:p>
          <a:p>
            <a:r>
              <a:rPr lang="cs-CZ" sz="2400" dirty="0" smtClean="0"/>
              <a:t>Státní zřízení: </a:t>
            </a:r>
            <a:r>
              <a:rPr lang="cs-CZ" sz="2400" b="1" dirty="0" smtClean="0"/>
              <a:t>federativní</a:t>
            </a:r>
            <a:r>
              <a:rPr lang="cs-CZ" sz="2400" dirty="0" smtClean="0"/>
              <a:t> </a:t>
            </a:r>
            <a:r>
              <a:rPr lang="cs-CZ" sz="2400" b="1" dirty="0" smtClean="0"/>
              <a:t>republika </a:t>
            </a:r>
          </a:p>
          <a:p>
            <a:r>
              <a:rPr lang="cs-CZ" sz="2400" dirty="0" smtClean="0"/>
              <a:t>Měna: </a:t>
            </a:r>
            <a:r>
              <a:rPr lang="cs-CZ" sz="2400" b="1" dirty="0" smtClean="0"/>
              <a:t>euro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Střední Evropa</a:t>
            </a:r>
            <a:br>
              <a:rPr lang="cs-CZ" sz="6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cs-CZ" sz="6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Slovensko, Maďarsko,</a:t>
            </a:r>
            <a:br>
              <a:rPr lang="cs-CZ" sz="6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Německo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5140" y="332656"/>
            <a:ext cx="41727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8000" b="1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Německo</a:t>
            </a:r>
            <a:endParaRPr lang="cs-CZ" sz="5400" b="1" cap="none" spc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700808"/>
            <a:ext cx="86409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/>
              <a:t>- </a:t>
            </a:r>
            <a:r>
              <a:rPr lang="cs-CZ" sz="2400" b="1" smtClean="0"/>
              <a:t>na severu nížiny </a:t>
            </a:r>
            <a:r>
              <a:rPr lang="cs-CZ" sz="2400" smtClean="0"/>
              <a:t>(Severoněmecká nížina, Meklenburská j. plošina), </a:t>
            </a:r>
            <a:endParaRPr lang="cs-CZ" sz="2400" b="1" smtClean="0"/>
          </a:p>
          <a:p>
            <a:r>
              <a:rPr lang="cs-CZ" sz="2400" smtClean="0"/>
              <a:t>směrem </a:t>
            </a:r>
            <a:r>
              <a:rPr lang="cs-CZ" sz="2400" b="1" smtClean="0"/>
              <a:t>na jih se reliéf zvyšuje </a:t>
            </a:r>
            <a:r>
              <a:rPr lang="cs-CZ" sz="2400" smtClean="0"/>
              <a:t>(Středoněmecká vysočina, Jura, Alpy)</a:t>
            </a:r>
          </a:p>
          <a:p>
            <a:pPr>
              <a:buFontTx/>
              <a:buChar char="-"/>
            </a:pPr>
            <a:r>
              <a:rPr lang="cs-CZ" sz="2400" smtClean="0"/>
              <a:t> nejvyšší vrchol: Zugspitze (2982 m)</a:t>
            </a:r>
          </a:p>
          <a:p>
            <a:pPr>
              <a:buFontTx/>
              <a:buChar char="-"/>
            </a:pPr>
            <a:r>
              <a:rPr lang="cs-CZ" sz="2400" smtClean="0"/>
              <a:t> </a:t>
            </a:r>
            <a:r>
              <a:rPr lang="cs-CZ" sz="2400" b="1" smtClean="0"/>
              <a:t>města: Mnichov, Hamburk, …</a:t>
            </a:r>
          </a:p>
          <a:p>
            <a:pPr>
              <a:buFontTx/>
              <a:buChar char="-"/>
            </a:pPr>
            <a:r>
              <a:rPr lang="cs-CZ" sz="2400" smtClean="0"/>
              <a:t> </a:t>
            </a:r>
            <a:r>
              <a:rPr lang="cs-CZ" sz="2400" b="1" smtClean="0"/>
              <a:t>hospodářství: hospodářsky nejsilnější </a:t>
            </a:r>
            <a:r>
              <a:rPr lang="cs-CZ" sz="2400" smtClean="0"/>
              <a:t>evropský stát</a:t>
            </a:r>
          </a:p>
          <a:p>
            <a:r>
              <a:rPr lang="cs-CZ" sz="2400" b="1" smtClean="0"/>
              <a:t>zemědělství </a:t>
            </a:r>
            <a:r>
              <a:rPr lang="cs-CZ" sz="2400" smtClean="0"/>
              <a:t>– význam klesá, plodiny jako u nás (</a:t>
            </a:r>
            <a:r>
              <a:rPr lang="cs-CZ" sz="2400" b="1" smtClean="0"/>
              <a:t>brambory, pšenice, cukrovka</a:t>
            </a:r>
            <a:r>
              <a:rPr lang="cs-CZ" sz="2400" smtClean="0"/>
              <a:t>)</a:t>
            </a:r>
          </a:p>
          <a:p>
            <a:r>
              <a:rPr lang="cs-CZ" sz="2400" b="1" smtClean="0"/>
              <a:t>průmysl </a:t>
            </a:r>
            <a:r>
              <a:rPr lang="cs-CZ" sz="2400" smtClean="0"/>
              <a:t>– </a:t>
            </a:r>
            <a:r>
              <a:rPr lang="cs-CZ" sz="2400" b="1" smtClean="0"/>
              <a:t>energetika, strojírenství, chemie</a:t>
            </a:r>
          </a:p>
          <a:p>
            <a:r>
              <a:rPr lang="cs-CZ" sz="2000" i="1" smtClean="0"/>
              <a:t>Z 500 největších firem světa je 37 německých, mezi nejvýznamnější patří </a:t>
            </a:r>
            <a:r>
              <a:rPr lang="cs-CZ" sz="2000" b="1" i="1" smtClean="0"/>
              <a:t>Daimler AG, Volkswagen, Allianz</a:t>
            </a:r>
            <a:r>
              <a:rPr lang="cs-CZ" sz="2000" i="1" smtClean="0"/>
              <a:t>, dále </a:t>
            </a:r>
            <a:r>
              <a:rPr lang="cs-CZ" sz="2000" b="1" i="1" smtClean="0"/>
              <a:t>Siemens</a:t>
            </a:r>
            <a:r>
              <a:rPr lang="cs-CZ" sz="2000" i="1" smtClean="0"/>
              <a:t> a </a:t>
            </a:r>
            <a:r>
              <a:rPr lang="cs-CZ" sz="2000" b="1" i="1" smtClean="0"/>
              <a:t>Deutsche Bank. </a:t>
            </a:r>
            <a:r>
              <a:rPr lang="cs-CZ" sz="2000" i="1" smtClean="0"/>
              <a:t>Mezi další firmy známé v celém světě patří E.ON, Deutsche Post, Bosch , Deutsche Telekom a BASF.</a:t>
            </a:r>
          </a:p>
          <a:p>
            <a:r>
              <a:rPr lang="cs-CZ" sz="2400" b="1" smtClean="0"/>
              <a:t>služby</a:t>
            </a:r>
            <a:r>
              <a:rPr lang="cs-CZ" sz="2400" smtClean="0"/>
              <a:t> – </a:t>
            </a:r>
            <a:r>
              <a:rPr lang="cs-CZ" sz="2400" b="1" smtClean="0"/>
              <a:t>světová úroveň</a:t>
            </a:r>
            <a:endParaRPr lang="cs-CZ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4_olympijsky_stadion_mnich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5754"/>
            <a:ext cx="9144000" cy="620649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6453336"/>
            <a:ext cx="269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14 – olympijský stadion v Mnichově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5_zugspit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33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15 - Zugspitze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6_dresden_VWma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6453336"/>
            <a:ext cx="387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16 – skleněná manufaktura VW phaeton v Drážďanech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Západní Karpaty, Podunajská nížina, Východoslovenská nížina,</a:t>
            </a:r>
            <a:r>
              <a:rPr lang="pt-BR" sz="4000" smtClean="0">
                <a:latin typeface="Times New Roman" pitchFamily="18" charset="0"/>
                <a:cs typeface="Times New Roman" pitchFamily="18" charset="0"/>
              </a:rPr>
              <a:t>Velká a Malá uherská nížina</a:t>
            </a:r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, Gerlachovský štít </a:t>
            </a:r>
          </a:p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Dunaj,Váh, Hron, Balaton, Dunaj, Tisza, Dráva </a:t>
            </a:r>
          </a:p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Žilina, Banská Bystrica, Košice, Trenčín, Debrecen (Debrecín), Seged (Segedín), Györ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Srovnej rozlohu a počet obyvatel Slovenska, Maďarska a Německa. </a:t>
            </a:r>
          </a:p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Které oblasti hospodářství hrají významnou roli v těchto státech?</a:t>
            </a:r>
          </a:p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Popiš přírodní podmínky Slovenska, Maďarska a Německa.</a:t>
            </a:r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/>
              <a:t>http://www.</a:t>
            </a:r>
            <a:r>
              <a:rPr lang="cs-CZ" sz="2400" dirty="0" err="1" smtClean="0"/>
              <a:t>zcsol.cz</a:t>
            </a:r>
            <a:r>
              <a:rPr lang="cs-CZ" sz="2400" dirty="0" smtClean="0"/>
              <a:t>/zaklad/testy/</a:t>
            </a:r>
            <a:r>
              <a:rPr lang="cs-CZ" sz="2400" dirty="0" err="1" smtClean="0"/>
              <a:t>form.php</a:t>
            </a:r>
            <a:r>
              <a:rPr lang="cs-CZ" sz="2400" dirty="0" smtClean="0"/>
              <a:t>?&amp;</a:t>
            </a:r>
            <a:r>
              <a:rPr lang="cs-CZ" sz="2400" dirty="0" err="1" smtClean="0"/>
              <a:t>jmeno</a:t>
            </a:r>
            <a:r>
              <a:rPr lang="cs-CZ" sz="2400" dirty="0" smtClean="0"/>
              <a:t>_testu=../../zaklad/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_testu/z7_15_</a:t>
            </a:r>
            <a:r>
              <a:rPr lang="cs-CZ" sz="2400" dirty="0" err="1" smtClean="0"/>
              <a:t>blizky</a:t>
            </a:r>
            <a:r>
              <a:rPr lang="cs-CZ" sz="2400" dirty="0" smtClean="0"/>
              <a:t>_</a:t>
            </a:r>
            <a:r>
              <a:rPr lang="cs-CZ" sz="2400" dirty="0" err="1" smtClean="0"/>
              <a:t>vychod.txt</a:t>
            </a:r>
            <a:r>
              <a:rPr lang="cs-CZ" sz="2400" dirty="0" smtClean="0"/>
              <a:t>&amp;</a:t>
            </a:r>
            <a:r>
              <a:rPr lang="cs-CZ" sz="2400" dirty="0" err="1" smtClean="0"/>
              <a:t>img</a:t>
            </a:r>
            <a:r>
              <a:rPr lang="cs-CZ" sz="2400" dirty="0" smtClean="0"/>
              <a:t>_</a:t>
            </a:r>
            <a:r>
              <a:rPr lang="cs-CZ" sz="2400" dirty="0" err="1" smtClean="0"/>
              <a:t>adr</a:t>
            </a:r>
            <a:r>
              <a:rPr lang="cs-CZ" sz="2400" dirty="0" smtClean="0"/>
              <a:t>=../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_testu/z7_15_</a:t>
            </a:r>
            <a:r>
              <a:rPr lang="cs-CZ" sz="2400" dirty="0" err="1" smtClean="0"/>
              <a:t>blizky</a:t>
            </a:r>
            <a:r>
              <a:rPr lang="cs-CZ" sz="2400" dirty="0" smtClean="0"/>
              <a:t>_</a:t>
            </a:r>
            <a:r>
              <a:rPr lang="cs-CZ" sz="2400" dirty="0" err="1" smtClean="0"/>
              <a:t>vychod</a:t>
            </a:r>
            <a:r>
              <a:rPr lang="cs-CZ" sz="2400" smtClean="0"/>
              <a:t>&amp;vymazat=ano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cs-CZ" sz="1200" smtClean="0"/>
              <a:t>KoenB </a:t>
            </a:r>
            <a:r>
              <a:rPr lang="en-US" sz="105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05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05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050" smtClean="0">
                <a:latin typeface="Times New Roman" pitchFamily="18" charset="0"/>
                <a:cs typeface="Times New Roman" pitchFamily="18" charset="0"/>
              </a:rPr>
              <a:t>-14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, dostupné jako volné dílo na www</a:t>
            </a:r>
            <a:r>
              <a:rPr lang="cs-CZ" sz="1050" smtClean="0">
                <a:latin typeface="Times New Roman" pitchFamily="18" charset="0"/>
                <a:cs typeface="Times New Roman" pitchFamily="18" charset="0"/>
              </a:rPr>
              <a:t>: http://commons.wikimedia.org/wiki/File:Europe-nofill-black-lores.png?uselang=cs</a:t>
            </a:r>
            <a:endParaRPr lang="cs-CZ" sz="10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Obr</a:t>
            </a:r>
            <a:r>
              <a:rPr lang="cs-CZ" sz="1050" smtClean="0">
                <a:latin typeface="Times New Roman" pitchFamily="18" charset="0"/>
                <a:cs typeface="Times New Roman" pitchFamily="18" charset="0"/>
              </a:rPr>
              <a:t>. 2 - STS Chvojkovice-Brod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http://commons.wikimedia.org/wiki/File:Mapa_Slovenska.PNG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3 - STS Chvojkovice-Brod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http://commons.wikimedia.org/wiki/File:Mapa_Ma%C4%8Farska.PNG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4 - Korny78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http://commons.wikimedia.org/wiki/File:Deutschland_politisch_bunt.png?uselang=cs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5 - Dixi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http://commons.wikimedia.org/wiki/File:Dolina_bialej_wody.JPG?uselang=cs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6 - Captain Blood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http://commons.wikimedia.org/wiki/File:Slovensko_topo_blank.jpg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7 - Doko Ing. Mgr. Jozef Kotulič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http://commons.wikimedia.org/wiki/File:Bratislava10Slovakia7.JPG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8 - Frettie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http://commons.wikimedia.org/wiki/File:Refinery_of_Slovnaft_in_Bratislava,_view_from_Nov%C3%BD_most_viewpoint.jpg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9 - Daniel Baránek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http://commons.wikimedia.org/wiki/File:N%C3%ADzk%C3%A9_Tatry,_Kr%C3%A1%C4%BEova_skala,_ovce_02.jpg?uselang=cs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10 - NASA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www: http://cs.wikipedia.org/wiki/Soubor:Satellite_Image_of_Lake_Balaton.jpg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11 - Stako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http://commons.wikimedia.org/wiki/File:Balaton1.jpg?uselang=cs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12 - Aida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http://commons.wikimedia.org/wiki/File:Sz%C3%A9chenyi_Gy%C3%B3gyf%C3%BCrd%C5%91_thermal_spa_in_Budapest_011.JPG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13 - Booyabazooka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http://cs.wikipedia.org/wiki/Soubor:Rubik%27s_cube.svg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14 - Arad Mojtahedi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http://commons.wikimedia.org/wiki/File:Olympiastadion_Muenchen.jpg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15 - Crux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http://commons.wikimedia.org/wiki/File:Zugspitzmassiv_von_Westen_aus.jpg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16 - extranoise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3-17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http://commons.wikimedia.org/wiki/File:Glass_manufacture_VW_phaeton_dresden_-_Gl%C3%A4serne_Manufaktur_VW_Phaeton_Dresden.jpg?uselang=cs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Povrch střední Evropy byl vytvarován převážně</a:t>
            </a:r>
            <a:endParaRPr lang="cs-CZ" sz="2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Alpinským vrásněním</a:t>
            </a: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Hercynským vrásněním</a:t>
            </a: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Kaledonským vrásněním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mapa.jpg"/>
          <p:cNvPicPr>
            <a:picLocks noChangeAspect="1"/>
          </p:cNvPicPr>
          <p:nvPr/>
        </p:nvPicPr>
        <p:blipFill>
          <a:blip r:embed="rId2" cstate="print"/>
          <a:srcRect l="8076" t="29000" r="12608" b="6951"/>
          <a:stretch>
            <a:fillRect/>
          </a:stretch>
        </p:blipFill>
        <p:spPr>
          <a:xfrm>
            <a:off x="1691680" y="764704"/>
            <a:ext cx="5866881" cy="511256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724128" y="3645024"/>
            <a:ext cx="11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Maďarsko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652120" y="3212976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Slovensko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923928" y="2780928"/>
            <a:ext cx="106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Německo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44359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8000" b="1" cap="none" spc="0" smtClean="0">
                <a:ln/>
                <a:solidFill>
                  <a:schemeClr val="accent3"/>
                </a:solidFill>
                <a:effectLst/>
              </a:rPr>
              <a:t>Slovensko</a:t>
            </a:r>
            <a:endParaRPr lang="cs-CZ" sz="5400" b="1" cap="none" spc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Obrázek 3" descr="obr2_Mapa_Slovens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8339106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44359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8000" b="1" cap="none" spc="0" smtClean="0">
                <a:ln/>
                <a:solidFill>
                  <a:schemeClr val="accent3"/>
                </a:solidFill>
                <a:effectLst/>
              </a:rPr>
              <a:t>Slovensko</a:t>
            </a:r>
            <a:endParaRPr lang="cs-CZ" sz="5400" b="1" cap="none" spc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628800"/>
            <a:ext cx="70202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solidFill>
                  <a:schemeClr val="accent3">
                    <a:lumMod val="50000"/>
                  </a:schemeClr>
                </a:solidFill>
              </a:rPr>
              <a:t>Základní údaje</a:t>
            </a:r>
            <a:endParaRPr lang="cs-CZ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2800" dirty="0" smtClean="0"/>
              <a:t>Hlavní město: </a:t>
            </a:r>
            <a:r>
              <a:rPr lang="cs-CZ" sz="2800" b="1" dirty="0" smtClean="0"/>
              <a:t>Bratislava</a:t>
            </a:r>
          </a:p>
          <a:p>
            <a:r>
              <a:rPr lang="cs-CZ" sz="2800" dirty="0" smtClean="0"/>
              <a:t>Rozloha:</a:t>
            </a:r>
            <a:r>
              <a:rPr lang="pl-PL" sz="2800" dirty="0" smtClean="0"/>
              <a:t> </a:t>
            </a:r>
            <a:r>
              <a:rPr lang="pl-PL" sz="2800" b="1" dirty="0" smtClean="0"/>
              <a:t>49 036 km² </a:t>
            </a:r>
            <a:r>
              <a:rPr lang="pl-PL" sz="2800" dirty="0" smtClean="0"/>
              <a:t>(126. na světě, asi 2/3 ČR)</a:t>
            </a:r>
            <a:endParaRPr lang="cs-CZ" sz="2800" dirty="0" smtClean="0"/>
          </a:p>
          <a:p>
            <a:r>
              <a:rPr lang="cs-CZ" sz="2800" dirty="0" smtClean="0"/>
              <a:t>Počet obyvatel: </a:t>
            </a:r>
            <a:r>
              <a:rPr lang="cs-CZ" sz="2800" b="1" dirty="0" smtClean="0"/>
              <a:t>5, 5 milionu </a:t>
            </a:r>
            <a:r>
              <a:rPr lang="cs-CZ" sz="2800" dirty="0" smtClean="0"/>
              <a:t>(1/2 ČR)</a:t>
            </a:r>
          </a:p>
          <a:p>
            <a:r>
              <a:rPr lang="cs-CZ" sz="2800" dirty="0" smtClean="0"/>
              <a:t>Administrativní členění: 8 </a:t>
            </a:r>
            <a:r>
              <a:rPr lang="cs-CZ" sz="2800" b="1" dirty="0" smtClean="0"/>
              <a:t>krajů</a:t>
            </a:r>
          </a:p>
          <a:p>
            <a:r>
              <a:rPr lang="cs-CZ" sz="2800" dirty="0" smtClean="0"/>
              <a:t>Státní zřízení: </a:t>
            </a:r>
            <a:r>
              <a:rPr lang="cs-CZ" sz="2800" b="1" dirty="0" smtClean="0"/>
              <a:t>republika </a:t>
            </a:r>
          </a:p>
          <a:p>
            <a:r>
              <a:rPr lang="cs-CZ" sz="2800" dirty="0" smtClean="0"/>
              <a:t>Měna: </a:t>
            </a:r>
            <a:r>
              <a:rPr lang="cs-CZ" sz="2800" b="1" dirty="0" smtClean="0"/>
              <a:t>euro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44359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8000" b="1" cap="none" spc="0" smtClean="0">
                <a:ln/>
                <a:solidFill>
                  <a:schemeClr val="accent3"/>
                </a:solidFill>
                <a:effectLst/>
              </a:rPr>
              <a:t>Slovensko</a:t>
            </a:r>
            <a:endParaRPr lang="cs-CZ" sz="5400" b="1" cap="none" spc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628800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200" dirty="0" smtClean="0"/>
              <a:t> </a:t>
            </a:r>
            <a:r>
              <a:rPr lang="cs-CZ" sz="3200" b="1" dirty="0" smtClean="0"/>
              <a:t>hornatý sever </a:t>
            </a:r>
            <a:r>
              <a:rPr lang="cs-CZ" sz="3200" dirty="0" smtClean="0"/>
              <a:t>(Západní Karpaty), </a:t>
            </a:r>
            <a:r>
              <a:rPr lang="cs-CZ" sz="3200" b="1" dirty="0" smtClean="0"/>
              <a:t>na jihu nížiny </a:t>
            </a:r>
            <a:r>
              <a:rPr lang="cs-CZ" sz="3200" dirty="0" smtClean="0"/>
              <a:t>(Podunajská nížina, Východoslovenská nížina)</a:t>
            </a:r>
          </a:p>
          <a:p>
            <a:pPr>
              <a:buFontTx/>
              <a:buChar char="-"/>
            </a:pPr>
            <a:r>
              <a:rPr lang="cs-CZ" sz="3200" dirty="0" smtClean="0"/>
              <a:t> nejvyšší vrchol: </a:t>
            </a:r>
            <a:r>
              <a:rPr lang="cs-CZ" sz="3200" b="1" dirty="0" err="1" smtClean="0"/>
              <a:t>Gerlachovský</a:t>
            </a:r>
            <a:r>
              <a:rPr lang="cs-CZ" sz="3200" b="1" dirty="0" smtClean="0"/>
              <a:t> štít </a:t>
            </a:r>
            <a:r>
              <a:rPr lang="cs-CZ" sz="3200" dirty="0" smtClean="0"/>
              <a:t>(2655 m)</a:t>
            </a:r>
          </a:p>
          <a:p>
            <a:pPr>
              <a:buFontTx/>
              <a:buChar char="-"/>
            </a:pPr>
            <a:r>
              <a:rPr lang="cs-CZ" sz="3200" dirty="0" smtClean="0"/>
              <a:t> </a:t>
            </a:r>
            <a:r>
              <a:rPr lang="cs-CZ" sz="3200" b="1" dirty="0" smtClean="0"/>
              <a:t>řeky: Dunaj (hranice s Maďarskem), Váh, Hron</a:t>
            </a:r>
          </a:p>
          <a:p>
            <a:pPr>
              <a:buFontTx/>
              <a:buChar char="-"/>
            </a:pPr>
            <a:r>
              <a:rPr lang="cs-CZ" sz="3200" b="1" dirty="0" smtClean="0"/>
              <a:t> města: Žilina, Banská Bystrica, Košice, Trenčín</a:t>
            </a:r>
          </a:p>
          <a:p>
            <a:pPr>
              <a:buFontTx/>
              <a:buChar char="-"/>
            </a:pPr>
            <a:r>
              <a:rPr lang="cs-CZ" sz="3200" dirty="0" smtClean="0"/>
              <a:t> </a:t>
            </a:r>
            <a:r>
              <a:rPr lang="cs-CZ" sz="3200" b="1" dirty="0" smtClean="0"/>
              <a:t>hospodářství</a:t>
            </a:r>
            <a:r>
              <a:rPr lang="cs-CZ" sz="3200" dirty="0" smtClean="0"/>
              <a:t>: velký podíl </a:t>
            </a:r>
            <a:r>
              <a:rPr lang="cs-CZ" sz="3200" b="1" dirty="0" smtClean="0"/>
              <a:t>zemědělství (pšenice, kukuřice, vinná </a:t>
            </a:r>
            <a:r>
              <a:rPr lang="cs-CZ" sz="3200" b="1" dirty="0" smtClean="0"/>
              <a:t>réva </a:t>
            </a:r>
            <a:r>
              <a:rPr lang="cs-CZ" sz="3200" b="1" dirty="0" smtClean="0"/>
              <a:t>v nížinách, chov ovcí – salašnictví – v horách)</a:t>
            </a:r>
            <a:r>
              <a:rPr lang="cs-CZ" sz="3200" dirty="0" smtClean="0"/>
              <a:t>, mezi průmyslovými odvětvími vede automobilový průmysl (KIA Motors Slovakia, PSA Peugeot Citroen, …)</a:t>
            </a:r>
            <a:endParaRPr lang="cs-CZ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6_povrch.jpg"/>
          <p:cNvPicPr>
            <a:picLocks noChangeAspect="1"/>
          </p:cNvPicPr>
          <p:nvPr/>
        </p:nvPicPr>
        <p:blipFill>
          <a:blip r:embed="rId2" cstate="print"/>
          <a:srcRect l="4717" t="13722" r="6604" b="9434"/>
          <a:stretch>
            <a:fillRect/>
          </a:stretch>
        </p:blipFill>
        <p:spPr>
          <a:xfrm>
            <a:off x="2267744" y="2636912"/>
            <a:ext cx="6768752" cy="4032448"/>
          </a:xfrm>
          <a:prstGeom prst="rect">
            <a:avLst/>
          </a:prstGeom>
        </p:spPr>
      </p:pic>
      <p:pic>
        <p:nvPicPr>
          <p:cNvPr id="2" name="Obrázek 1" descr="obr5_gerla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22395" cy="361679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0" y="3573016"/>
            <a:ext cx="1769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5 – Gerlachovský štít</a:t>
            </a:r>
            <a:endParaRPr lang="cs-CZ" sz="1200"/>
          </a:p>
        </p:txBody>
      </p:sp>
      <p:sp>
        <p:nvSpPr>
          <p:cNvPr id="5" name="TextovéPole 4"/>
          <p:cNvSpPr txBox="1"/>
          <p:nvPr/>
        </p:nvSpPr>
        <p:spPr>
          <a:xfrm>
            <a:off x="8460432" y="2348880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6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7_eurov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7" y="260648"/>
            <a:ext cx="9133988" cy="633670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260648"/>
            <a:ext cx="1883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7 – Eurovea, Bratislava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16044</TotalTime>
  <Words>1037</Words>
  <Application>Microsoft Office PowerPoint</Application>
  <PresentationFormat>Předvádění na obrazovce (4:3)</PresentationFormat>
  <Paragraphs>125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28" baseType="lpstr">
      <vt:lpstr>Motiv sady Office</vt:lpstr>
      <vt:lpstr>Aspekt</vt:lpstr>
      <vt:lpstr>Prezentace aplikace PowerPoint</vt:lpstr>
      <vt:lpstr>Střední Evropa - Slovensko, Maďarsko, Německo</vt:lpstr>
      <vt:lpstr>Zopakujte si: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ucitel</cp:lastModifiedBy>
  <cp:revision>637</cp:revision>
  <dcterms:created xsi:type="dcterms:W3CDTF">2011-09-10T14:06:04Z</dcterms:created>
  <dcterms:modified xsi:type="dcterms:W3CDTF">2022-05-13T06:43:49Z</dcterms:modified>
</cp:coreProperties>
</file>