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9"/>
  </p:notesMasterIdLst>
  <p:handoutMasterIdLst>
    <p:handoutMasterId r:id="rId20"/>
  </p:handoutMasterIdLst>
  <p:sldIdLst>
    <p:sldId id="274" r:id="rId3"/>
    <p:sldId id="256" r:id="rId4"/>
    <p:sldId id="259" r:id="rId5"/>
    <p:sldId id="290" r:id="rId6"/>
    <p:sldId id="293" r:id="rId7"/>
    <p:sldId id="294" r:id="rId8"/>
    <p:sldId id="296" r:id="rId9"/>
    <p:sldId id="297" r:id="rId10"/>
    <p:sldId id="298" r:id="rId11"/>
    <p:sldId id="291" r:id="rId12"/>
    <p:sldId id="295" r:id="rId13"/>
    <p:sldId id="292" r:id="rId14"/>
    <p:sldId id="282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CCCCFF"/>
    <a:srgbClr val="990099"/>
    <a:srgbClr val="99FF66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9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5B4D-D328-4681-B0DC-5C164F03A64A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DE6A-C619-4276-8794-72F0860DAF3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485E5-2ACF-4AAD-9354-F7CF9E63EB0A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7F93A-CC6F-41E8-826A-03338B187F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csol.cz/index.php?s=diktaty/spust&amp;jmeno_diktatu=z7_01_Pob%F8e%9E%ED%20St%F8edozemn%EDho%20mo%F8e.tx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Datum: březen 2012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Ročník: 7.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Téma: Střední Amerika – ostrovní oblouk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o přírodních a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socioekonomických podmínkách ostrovního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oblouku Střední Ameriky.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Obdélník 4"/>
          <p:cNvSpPr/>
          <p:nvPr/>
        </p:nvSpPr>
        <p:spPr>
          <a:xfrm>
            <a:off x="6357950" y="1857364"/>
            <a:ext cx="2180469" cy="1754326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MALÉ </a:t>
            </a:r>
          </a:p>
          <a:p>
            <a:pPr algn="ctr"/>
            <a:r>
              <a:rPr lang="cs-C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ANTILY</a:t>
            </a:r>
            <a:endParaRPr lang="cs-CZ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714348" y="785794"/>
            <a:ext cx="5357850" cy="5634849"/>
            <a:chOff x="714348" y="785794"/>
            <a:chExt cx="5357850" cy="5634849"/>
          </a:xfrm>
        </p:grpSpPr>
        <p:pic>
          <p:nvPicPr>
            <p:cNvPr id="2" name="Obrázek 1" descr="obr2_male_antily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348" y="785794"/>
              <a:ext cx="5357850" cy="5357850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14348" y="6143644"/>
              <a:ext cx="568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786182" y="928670"/>
            <a:ext cx="5000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Malé Antily -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pás malých ostrovů (24)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ve východní části Karibiku,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největší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ostrov je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Trinidad.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Ostrovy jsou většinou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vulkanické a korálové.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714348" y="1071546"/>
            <a:ext cx="2997518" cy="2420139"/>
            <a:chOff x="714348" y="1428736"/>
            <a:chExt cx="2997518" cy="2420139"/>
          </a:xfrm>
        </p:grpSpPr>
        <p:pic>
          <p:nvPicPr>
            <p:cNvPr id="3" name="Obrázek 2" descr="obr13_Dominik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786" y="1428736"/>
              <a:ext cx="2926080" cy="2194560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14348" y="3571876"/>
              <a:ext cx="13912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13 - Dominika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714348" y="3857628"/>
            <a:ext cx="2905138" cy="2563015"/>
            <a:chOff x="714348" y="4071942"/>
            <a:chExt cx="2905138" cy="2563015"/>
          </a:xfrm>
        </p:grpSpPr>
        <p:pic>
          <p:nvPicPr>
            <p:cNvPr id="5" name="Obrázek 4" descr="obr15_Bermud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786" y="4071942"/>
              <a:ext cx="2833700" cy="2318482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714348" y="6357958"/>
              <a:ext cx="13479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15 - Bermudy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3714744" y="2428868"/>
            <a:ext cx="5072066" cy="3991775"/>
            <a:chOff x="3786182" y="1428736"/>
            <a:chExt cx="5072066" cy="3991775"/>
          </a:xfrm>
        </p:grpSpPr>
        <p:pic>
          <p:nvPicPr>
            <p:cNvPr id="4" name="Obrázek 3" descr="obr14_Matrinik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57620" y="1428736"/>
              <a:ext cx="5000628" cy="3750471"/>
            </a:xfrm>
            <a:prstGeom prst="rect">
              <a:avLst/>
            </a:prstGeom>
          </p:spPr>
        </p:pic>
        <p:sp>
          <p:nvSpPr>
            <p:cNvPr id="10" name="TextovéPole 9"/>
            <p:cNvSpPr txBox="1"/>
            <p:nvPr/>
          </p:nvSpPr>
          <p:spPr>
            <a:xfrm>
              <a:off x="3786182" y="5143512"/>
              <a:ext cx="13143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14 - Martinik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143636" y="928670"/>
            <a:ext cx="2286016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</a:rPr>
              <a:t>Krásné </a:t>
            </a:r>
            <a:r>
              <a:rPr lang="cs-CZ" b="1" dirty="0" smtClean="0">
                <a:latin typeface="Times New Roman" pitchFamily="18" charset="0"/>
              </a:rPr>
              <a:t>souostroví Bahamy </a:t>
            </a:r>
            <a:r>
              <a:rPr lang="cs-CZ" dirty="0" smtClean="0">
                <a:latin typeface="Times New Roman" pitchFamily="18" charset="0"/>
              </a:rPr>
              <a:t>se nachází v azurových vodách Atlantského oceánu. Souostroví je tvořeno </a:t>
            </a:r>
            <a:r>
              <a:rPr lang="cs-CZ" b="1" dirty="0" smtClean="0">
                <a:latin typeface="Times New Roman" pitchFamily="18" charset="0"/>
              </a:rPr>
              <a:t>30 velkými, 700 menšími a 2400 korálovými ostrůvky. </a:t>
            </a:r>
            <a:r>
              <a:rPr lang="cs-CZ" dirty="0" smtClean="0">
                <a:latin typeface="Times New Roman" pitchFamily="18" charset="0"/>
              </a:rPr>
              <a:t>Bahamy jsou velmi často </a:t>
            </a:r>
            <a:r>
              <a:rPr lang="cs-CZ" b="1" dirty="0" smtClean="0">
                <a:latin typeface="Times New Roman" pitchFamily="18" charset="0"/>
              </a:rPr>
              <a:t>vyhledávaným místem pro rekreaci.</a:t>
            </a:r>
          </a:p>
          <a:p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714348" y="928670"/>
            <a:ext cx="5000660" cy="5277659"/>
            <a:chOff x="714348" y="928670"/>
            <a:chExt cx="5000660" cy="5277659"/>
          </a:xfrm>
        </p:grpSpPr>
        <p:grpSp>
          <p:nvGrpSpPr>
            <p:cNvPr id="5" name="Skupina 4"/>
            <p:cNvGrpSpPr/>
            <p:nvPr/>
          </p:nvGrpSpPr>
          <p:grpSpPr>
            <a:xfrm>
              <a:off x="785786" y="928670"/>
              <a:ext cx="4929222" cy="4983236"/>
              <a:chOff x="785786" y="928670"/>
              <a:chExt cx="4929222" cy="4983236"/>
            </a:xfrm>
          </p:grpSpPr>
          <p:pic>
            <p:nvPicPr>
              <p:cNvPr id="2" name="Obrázek 1" descr="obr3_bahamy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85786" y="928670"/>
                <a:ext cx="4643470" cy="4983236"/>
              </a:xfrm>
              <a:prstGeom prst="rect">
                <a:avLst/>
              </a:prstGeom>
              <a:ln w="19050">
                <a:solidFill>
                  <a:srgbClr val="7030A0"/>
                </a:solidFill>
              </a:ln>
            </p:spPr>
          </p:pic>
          <p:sp>
            <p:nvSpPr>
              <p:cNvPr id="3" name="TextovéPole 2"/>
              <p:cNvSpPr txBox="1"/>
              <p:nvPr/>
            </p:nvSpPr>
            <p:spPr>
              <a:xfrm>
                <a:off x="2786050" y="2714620"/>
                <a:ext cx="2928958" cy="461665"/>
              </a:xfrm>
              <a:prstGeom prst="rect">
                <a:avLst/>
              </a:prstGeom>
              <a:noFill/>
              <a:scene3d>
                <a:camera prst="orthographicFront">
                  <a:rot lat="0" lon="0" rev="1860000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>
                    <a:latin typeface="Castellar" pitchFamily="18" charset="0"/>
                    <a:cs typeface="Times New Roman" pitchFamily="18" charset="0"/>
                  </a:rPr>
                  <a:t>B A H A M Y</a:t>
                </a:r>
                <a:endParaRPr lang="cs-CZ" dirty="0">
                  <a:latin typeface="Castellar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TextovéPole 5"/>
            <p:cNvSpPr txBox="1"/>
            <p:nvPr/>
          </p:nvSpPr>
          <p:spPr>
            <a:xfrm>
              <a:off x="714348" y="5929330"/>
              <a:ext cx="568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3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2910" y="64291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HOSPODÁŘSTVÍ</a:t>
            </a:r>
            <a:endParaRPr lang="cs-CZ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1428736"/>
            <a:ext cx="7929618" cy="2677656"/>
          </a:xfrm>
          <a:prstGeom prst="rect">
            <a:avLst/>
          </a:prstGeom>
          <a:solidFill>
            <a:srgbClr val="FFFF99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Zemědělství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je důležitým zdrojem příjmů -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vyváží se více než polovina celkové produkce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. Mnohé ostrovy mají vlhkou, úrodnou půdu.Na většině plochy se pěstují tržní plodiny, zejména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cukrová třtina, tabák a kávovník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Některé ostrovy závisí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výhradně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na jedné plodině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, třeba pro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Dominiku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představují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banánovníky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přes polovinu jejích příjmů.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Kuba patří k největším producentům cukru na světě.</a:t>
            </a:r>
            <a:endParaRPr lang="cs-CZ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1472" y="4286256"/>
            <a:ext cx="7929618" cy="830997"/>
          </a:xfrm>
          <a:prstGeom prst="rect">
            <a:avLst/>
          </a:prstGeom>
          <a:solidFill>
            <a:srgbClr val="FFFF99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Turistika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v Karibiku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vzkvétá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a přináší do regionu často více peněz než ostatní hospodářská odvětví.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Velké Antily, Malé Antily, Bahamy, Kuba,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Hispaniola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, Jamajka, Portoriko, Dominikánská republika, Haiti, Havana, ABC ostrovy (část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býv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. nizozemských Antil)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Vyjmenuj ostrovy a státy Velkých Antil.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Jaké je hlavní město Kuby?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Jaký režim vládne na Kubě?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Jakého původu jsou ostrovy Velkých Antil, Malých Antil a Baham?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Na kterém ostrově je úředním jazykem angličtina?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Na co se zaměřuje zemědělství karibské oblasti?</a:t>
            </a: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900" b="1" dirty="0" smtClean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r>
              <a:rPr lang="cs-CZ" sz="2400" dirty="0" smtClean="0">
                <a:hlinkClick r:id="rId2"/>
              </a:rPr>
              <a:t>http://www.</a:t>
            </a:r>
            <a:r>
              <a:rPr lang="cs-CZ" sz="2400" dirty="0" err="1" smtClean="0">
                <a:hlinkClick r:id="rId2"/>
              </a:rPr>
              <a:t>zcsol.cz</a:t>
            </a:r>
            <a:r>
              <a:rPr lang="cs-CZ" sz="2400" dirty="0" smtClean="0">
                <a:hlinkClick r:id="rId2"/>
              </a:rPr>
              <a:t>/index.</a:t>
            </a:r>
            <a:r>
              <a:rPr lang="cs-CZ" sz="2400" dirty="0" err="1" smtClean="0">
                <a:hlinkClick r:id="rId2"/>
              </a:rPr>
              <a:t>php</a:t>
            </a:r>
            <a:r>
              <a:rPr lang="cs-CZ" sz="2400" dirty="0" smtClean="0">
                <a:hlinkClick r:id="rId2"/>
              </a:rPr>
              <a:t>?s=</a:t>
            </a:r>
            <a:r>
              <a:rPr lang="cs-CZ" sz="2400" dirty="0" err="1" smtClean="0">
                <a:hlinkClick r:id="rId2"/>
              </a:rPr>
              <a:t>diktaty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spust</a:t>
            </a:r>
            <a:r>
              <a:rPr lang="cs-CZ" sz="2400" dirty="0" smtClean="0">
                <a:hlinkClick r:id="rId2"/>
              </a:rPr>
              <a:t>&amp;</a:t>
            </a:r>
            <a:r>
              <a:rPr lang="cs-CZ" sz="2400" dirty="0" err="1" smtClean="0">
                <a:hlinkClick r:id="rId2"/>
              </a:rPr>
              <a:t>jmeno</a:t>
            </a:r>
            <a:r>
              <a:rPr lang="cs-CZ" sz="2400" dirty="0" smtClean="0">
                <a:hlinkClick r:id="rId2"/>
              </a:rPr>
              <a:t>_</a:t>
            </a:r>
            <a:r>
              <a:rPr lang="cs-CZ" sz="2400" dirty="0" err="1" smtClean="0">
                <a:hlinkClick r:id="rId2"/>
              </a:rPr>
              <a:t>diktatu</a:t>
            </a:r>
            <a:r>
              <a:rPr lang="cs-CZ" sz="2400" dirty="0" smtClean="0">
                <a:hlinkClick r:id="rId2"/>
              </a:rPr>
              <a:t>=z7_01_</a:t>
            </a:r>
            <a:r>
              <a:rPr lang="cs-CZ" sz="2400" dirty="0" err="1" smtClean="0">
                <a:hlinkClick r:id="rId2"/>
              </a:rPr>
              <a:t>Pob</a:t>
            </a:r>
            <a:r>
              <a:rPr lang="cs-CZ" sz="2400" dirty="0" smtClean="0">
                <a:hlinkClick r:id="rId2"/>
              </a:rPr>
              <a:t>%F8e%9E%ED%20St%F8edozemn%</a:t>
            </a:r>
            <a:r>
              <a:rPr lang="cs-CZ" sz="2400" dirty="0" err="1" smtClean="0">
                <a:hlinkClick r:id="rId2"/>
              </a:rPr>
              <a:t>EDho</a:t>
            </a:r>
            <a:r>
              <a:rPr lang="cs-CZ" sz="2400" dirty="0" smtClean="0">
                <a:hlinkClick r:id="rId2"/>
              </a:rPr>
              <a:t>%20mo%F8e.txt</a:t>
            </a:r>
            <a:endParaRPr lang="cs-CZ" sz="24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 –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Gruepig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[2012-02-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, dostupné jako volné dílo na www:  http://cs.wikipedia.org/wiki/Soubor:GreaterAntillesIslands.png</a:t>
            </a:r>
          </a:p>
          <a:p>
            <a:pPr>
              <a:buNone/>
            </a:pP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Obr. 2 - CIA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http://cs.wikipedia.org/wiki/Soubor:LesserAntillesIslands.png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3 - CIA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http://commons.wikimedia.org/wiki/File:Bahamas-map-blank.png?uselang=cs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4 -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Bryan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Weyers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http://commons.wikimedia.org/wiki/File:US_Navy_101106-N-4153W-037_An_aerial_photo_taken_during_a_damage_assessment_flight_from_the_multi-purpose_amphibious_assault_ship_USS_Iwo_Jima_%28LH.jpg?uselang=cs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5 - Logan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Abassi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http://cs.wikipedia.org/wiki/Soubor:Haitian_national_palace_earthquake.jpg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6 -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Michelle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Walz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Eriksson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http://commons.wikimedia.org/wiki/File:Palacio_presidencial_de_Haiti.jpg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7 -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Ueli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Frey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http://commons.wikimedia.org/wiki/File:Bob-Marley-in-Concert_Zurich_05-30-80.jpg?uselang=cs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8 -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Jonathan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Stephens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http://commons.wikimedia.org/wiki/File:Dreadlocked_rasta.jpg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9 -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http://commons.wikimedia.org/wiki/File:Flag_of_Ethiopia_%281991-1996%29.svg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10 -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Madden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http://cs.wikipedia.org/wiki/Soubor:Flag_of_Jamaica.svg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11 - US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government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http://cs.wikipedia.org/wiki/Soubor:Gitmo_Aerial.jpg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12 -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Operator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: PH2 JAMES SCHOOLE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http://commons.wikimedia.org/wiki/File:Guantanamo_Bay_Navy_Exchange_and_BEQ.jpg?uselang=cs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13 -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Charlottea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http://commons.wikimedia.org/wiki/File:Scott%27s_Head.jpg?uselang=cs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14 -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Frameme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http://commons.wikimedia.org/wiki/File:Martinique_Costumes.JPG?uselang=cs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15 -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Image courtesy of MODIS Rapid Response Project at NASA/GSFC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http://commons.wikimedia.org/wiki/File:Bermuda.jpg</a:t>
            </a:r>
          </a:p>
          <a:p>
            <a:pPr>
              <a:buNone/>
            </a:pP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357298"/>
            <a:ext cx="7158037" cy="3643313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Střední Amerika </a:t>
            </a:r>
            <a:b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ostrovní oblouk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4282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00100" y="1142984"/>
            <a:ext cx="7158037" cy="642938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Zopakujte si: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42976" y="2500306"/>
            <a:ext cx="685804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Název Latinská Amerika souvisí s</a:t>
            </a:r>
          </a:p>
          <a:p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původem španělštiny a portugalštiny, kterými se zde mluví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latinkou, kterou se zde píše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latinským názvem pro Indiány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578910" y="428604"/>
            <a:ext cx="59513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VELKÉ ANTILY</a:t>
            </a:r>
            <a:endParaRPr lang="cs-CZ" sz="40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571472" y="1857364"/>
            <a:ext cx="7894810" cy="4420403"/>
            <a:chOff x="571472" y="1857364"/>
            <a:chExt cx="7894810" cy="4420403"/>
          </a:xfrm>
        </p:grpSpPr>
        <p:pic>
          <p:nvPicPr>
            <p:cNvPr id="2" name="Obrázek 1" descr="obr1_velke_antily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910" y="1857364"/>
              <a:ext cx="7823372" cy="4214842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571472" y="6000768"/>
              <a:ext cx="6074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 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58" y="1214422"/>
            <a:ext cx="8429685" cy="4401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Velké Antily </a:t>
            </a:r>
            <a:r>
              <a:rPr lang="cs-CZ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mají </a:t>
            </a:r>
            <a:r>
              <a:rPr lang="cs-CZ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stejný geologický původ jako pevninská Amerika</a:t>
            </a:r>
            <a:r>
              <a:rPr lang="cs-CZ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na rozdíl od Malých Antil, které jsou převážně korálového původu.</a:t>
            </a:r>
          </a:p>
          <a:p>
            <a:endParaRPr lang="cs-CZ" sz="2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 tohoto souostroví jsou započítávány </a:t>
            </a:r>
            <a:r>
              <a:rPr lang="cs-CZ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ostrovy Kuba, </a:t>
            </a:r>
            <a:r>
              <a:rPr lang="cs-CZ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Hispaniola</a:t>
            </a:r>
            <a:r>
              <a:rPr lang="cs-CZ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Jamajka a Portoriko</a:t>
            </a:r>
            <a:r>
              <a:rPr lang="cs-CZ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2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ostrově </a:t>
            </a:r>
            <a:r>
              <a:rPr lang="cs-CZ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Hispaniola</a:t>
            </a:r>
            <a:r>
              <a:rPr lang="cs-CZ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se rozkládají </a:t>
            </a:r>
            <a:r>
              <a:rPr lang="cs-CZ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dva státy (Haiti, Dominikánská republika)</a:t>
            </a:r>
            <a:r>
              <a:rPr lang="cs-CZ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ostatní</a:t>
            </a:r>
            <a:r>
              <a:rPr lang="cs-CZ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ostrovy jsou zároveň </a:t>
            </a:r>
            <a:r>
              <a:rPr lang="cs-CZ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stejnojmennými státy. </a:t>
            </a:r>
            <a:endParaRPr lang="cs-CZ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71472" y="285728"/>
            <a:ext cx="8101339" cy="6572272"/>
            <a:chOff x="571472" y="285728"/>
            <a:chExt cx="8101339" cy="6572272"/>
          </a:xfrm>
        </p:grpSpPr>
        <p:sp>
          <p:nvSpPr>
            <p:cNvPr id="2" name="TextovéPole 1"/>
            <p:cNvSpPr txBox="1"/>
            <p:nvPr/>
          </p:nvSpPr>
          <p:spPr>
            <a:xfrm>
              <a:off x="571472" y="285728"/>
              <a:ext cx="8072494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12. ledna 2010 postihlo Haiti katastrofické zemětřesení o síle 7,0 MW s epicentrem přibližně 15 km od hlavního města Port-au-Prince, které bylo z velké části zničeno. Počet obětí zemětřesení vystoupal na 212 000 potvrzených mrtvých.</a:t>
              </a:r>
              <a:endParaRPr lang="cs-CZ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" name="Obrázek 2" descr="obr5_zemet_haiti_prez_palac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472" y="1214422"/>
              <a:ext cx="8072494" cy="5378300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</p:pic>
        <p:pic>
          <p:nvPicPr>
            <p:cNvPr id="4" name="Obrázek 3" descr="obr5_zemet_haiti_prez_palac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5008" y="4500570"/>
              <a:ext cx="2957803" cy="2125921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sp>
          <p:nvSpPr>
            <p:cNvPr id="5" name="TextovéPole 4"/>
            <p:cNvSpPr txBox="1"/>
            <p:nvPr/>
          </p:nvSpPr>
          <p:spPr>
            <a:xfrm>
              <a:off x="571472" y="6581001"/>
              <a:ext cx="568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5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5500694" y="6581001"/>
              <a:ext cx="568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6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14348" y="214290"/>
            <a:ext cx="7668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6. listopadu 2010 na zpustošené Haiti udeřil hurikán Thomas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642910" y="928670"/>
            <a:ext cx="7929618" cy="5659764"/>
            <a:chOff x="642910" y="928670"/>
            <a:chExt cx="7929618" cy="5659764"/>
          </a:xfrm>
        </p:grpSpPr>
        <p:pic>
          <p:nvPicPr>
            <p:cNvPr id="2" name="Obrázek 1" descr="obr4_haiti_hurikan_Thoma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910" y="928670"/>
              <a:ext cx="7929618" cy="5659764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714348" y="6215082"/>
              <a:ext cx="568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4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/>
          <p:nvPr/>
        </p:nvGrpSpPr>
        <p:grpSpPr>
          <a:xfrm>
            <a:off x="6445944" y="571480"/>
            <a:ext cx="2698056" cy="4063213"/>
            <a:chOff x="6215074" y="2214554"/>
            <a:chExt cx="2698056" cy="4063213"/>
          </a:xfrm>
        </p:grpSpPr>
        <p:pic>
          <p:nvPicPr>
            <p:cNvPr id="11" name="Obrázek 10" descr="obr8_rastafaria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5074" y="2575505"/>
              <a:ext cx="2355352" cy="3409062"/>
            </a:xfrm>
            <a:prstGeom prst="rect">
              <a:avLst/>
            </a:prstGeom>
          </p:spPr>
        </p:pic>
        <p:sp>
          <p:nvSpPr>
            <p:cNvPr id="5" name="Obdélník 4"/>
            <p:cNvSpPr/>
            <p:nvPr/>
          </p:nvSpPr>
          <p:spPr>
            <a:xfrm>
              <a:off x="6858016" y="2214554"/>
              <a:ext cx="2055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cs-CZ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RASTA</a:t>
              </a:r>
              <a:endParaRPr lang="cs-CZ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215074" y="6000768"/>
              <a:ext cx="568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8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Obdélník 2"/>
          <p:cNvSpPr/>
          <p:nvPr/>
        </p:nvSpPr>
        <p:spPr>
          <a:xfrm>
            <a:off x="3500430" y="1357298"/>
            <a:ext cx="2980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angličtina</a:t>
            </a:r>
            <a:endParaRPr lang="cs-CZ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071934" y="142852"/>
            <a:ext cx="271362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600" b="1" cap="none" spc="0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Reggae</a:t>
            </a:r>
            <a:endParaRPr lang="cs-CZ" sz="6600" b="1" cap="none" spc="0" dirty="0">
              <a:ln w="19050">
                <a:solidFill>
                  <a:srgbClr val="FF00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285720" y="2214554"/>
            <a:ext cx="5017403" cy="4420403"/>
            <a:chOff x="428596" y="2143116"/>
            <a:chExt cx="5017403" cy="4420403"/>
          </a:xfrm>
        </p:grpSpPr>
        <p:pic>
          <p:nvPicPr>
            <p:cNvPr id="8" name="Obrázek 7" descr="obr7_Bob_Marley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596" y="2143116"/>
              <a:ext cx="5017403" cy="4156082"/>
            </a:xfrm>
            <a:prstGeom prst="rect">
              <a:avLst/>
            </a:prstGeom>
          </p:spPr>
        </p:pic>
        <p:sp>
          <p:nvSpPr>
            <p:cNvPr id="7" name="Obdélník 6"/>
            <p:cNvSpPr/>
            <p:nvPr/>
          </p:nvSpPr>
          <p:spPr>
            <a:xfrm>
              <a:off x="1428728" y="5214950"/>
              <a:ext cx="35076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cs-CZ" sz="5400" b="1" cap="none" spc="0" dirty="0" smtClean="0">
                  <a:ln>
                    <a:solidFill>
                      <a:srgbClr val="00B050"/>
                    </a:solidFill>
                  </a:ln>
                  <a:solidFill>
                    <a:srgbClr val="FFFF00"/>
                  </a:solidFill>
                  <a:effectLst/>
                </a:rPr>
                <a:t>Bob </a:t>
              </a:r>
              <a:r>
                <a:rPr lang="cs-CZ" sz="5400" b="1" cap="none" spc="0" dirty="0" err="1" smtClean="0">
                  <a:ln>
                    <a:solidFill>
                      <a:srgbClr val="00B050"/>
                    </a:solidFill>
                  </a:ln>
                  <a:solidFill>
                    <a:srgbClr val="FFFF00"/>
                  </a:solidFill>
                  <a:effectLst/>
                </a:rPr>
                <a:t>Marley</a:t>
              </a:r>
              <a:endParaRPr lang="cs-CZ" sz="5400" b="1" cap="none" spc="0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effectLst/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428596" y="6286520"/>
              <a:ext cx="568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7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5572132" y="4714884"/>
            <a:ext cx="3238496" cy="1848635"/>
            <a:chOff x="5572132" y="4286256"/>
            <a:chExt cx="3238496" cy="1848635"/>
          </a:xfrm>
        </p:grpSpPr>
        <p:pic>
          <p:nvPicPr>
            <p:cNvPr id="15" name="Obrázek 14" descr="obr9_stara_vlajka_etiopi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3570" y="4286256"/>
              <a:ext cx="3167058" cy="1583529"/>
            </a:xfrm>
            <a:prstGeom prst="rect">
              <a:avLst/>
            </a:prstGeom>
          </p:spPr>
        </p:pic>
        <p:sp>
          <p:nvSpPr>
            <p:cNvPr id="16" name="TextovéPole 15"/>
            <p:cNvSpPr txBox="1"/>
            <p:nvPr/>
          </p:nvSpPr>
          <p:spPr>
            <a:xfrm>
              <a:off x="5572132" y="5857892"/>
              <a:ext cx="568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9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357158" y="428604"/>
            <a:ext cx="2928906" cy="1634321"/>
            <a:chOff x="357158" y="428604"/>
            <a:chExt cx="2928906" cy="1634321"/>
          </a:xfrm>
        </p:grpSpPr>
        <p:grpSp>
          <p:nvGrpSpPr>
            <p:cNvPr id="19" name="Skupina 18"/>
            <p:cNvGrpSpPr/>
            <p:nvPr/>
          </p:nvGrpSpPr>
          <p:grpSpPr>
            <a:xfrm>
              <a:off x="357158" y="428604"/>
              <a:ext cx="2928906" cy="1428750"/>
              <a:chOff x="0" y="714356"/>
              <a:chExt cx="2928906" cy="1428750"/>
            </a:xfrm>
          </p:grpSpPr>
          <p:pic>
            <p:nvPicPr>
              <p:cNvPr id="18" name="Obrázek 17" descr="obr10_vlajka_jamajky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1406" y="714356"/>
                <a:ext cx="2857500" cy="1428750"/>
              </a:xfrm>
              <a:prstGeom prst="rect">
                <a:avLst/>
              </a:prstGeom>
            </p:spPr>
          </p:pic>
          <p:sp>
            <p:nvSpPr>
              <p:cNvPr id="2" name="Obdélník 1"/>
              <p:cNvSpPr/>
              <p:nvPr/>
            </p:nvSpPr>
            <p:spPr>
              <a:xfrm>
                <a:off x="0" y="928670"/>
                <a:ext cx="288162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cs-CZ" sz="5400" b="1" cap="none" spc="0" dirty="0" smtClean="0">
                    <a:ln w="31550" cmpd="sng">
                      <a:gradFill>
                        <a:gsLst>
                          <a:gs pos="70000">
                            <a:schemeClr val="accent6">
                              <a:shade val="50000"/>
                              <a:satMod val="190000"/>
                            </a:schemeClr>
                          </a:gs>
                          <a:gs pos="0">
                            <a:schemeClr val="accent6">
                              <a:tint val="77000"/>
                              <a:satMod val="180000"/>
                            </a:scheme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chemeClr val="accent6">
                        <a:tint val="15000"/>
                        <a:satMod val="200000"/>
                      </a:schemeClr>
                    </a:solidFill>
                    <a:effectLst>
                      <a:outerShdw blurRad="50800" dist="40000" dir="5400000" algn="tl" rotWithShape="0">
                        <a:srgbClr val="000000">
                          <a:shade val="5000"/>
                          <a:satMod val="120000"/>
                          <a:alpha val="33000"/>
                        </a:srgbClr>
                      </a:outerShdw>
                    </a:effectLst>
                  </a:rPr>
                  <a:t>JAMAJKA</a:t>
                </a:r>
                <a:endParaRPr lang="cs-CZ" sz="5400" b="1" cap="none" spc="0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0" name="TextovéPole 19"/>
            <p:cNvSpPr txBox="1"/>
            <p:nvPr/>
          </p:nvSpPr>
          <p:spPr>
            <a:xfrm>
              <a:off x="357158" y="1785926"/>
              <a:ext cx="6843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10 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2910" y="642918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Kuba je největší ostrovní stát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 Karibiku. Je jednou z posledních zemí světa ovládaných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totalitním režimem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 povolenou mocí jediné politické strany.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 východě Kuby se nachází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vojenská základna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"Zátoka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Guantánamo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" jejíž území Kuba pronajala Spojeným státům v roce 1903 v časově neomezené smlouvě. Základna, jakožto území USA, byla v minulosti cílem řady Kubánců s cílem přeplavat do emigrace.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571472" y="2786058"/>
            <a:ext cx="8068705" cy="3214711"/>
            <a:chOff x="571472" y="2357430"/>
            <a:chExt cx="8068705" cy="3214711"/>
          </a:xfrm>
        </p:grpSpPr>
        <p:grpSp>
          <p:nvGrpSpPr>
            <p:cNvPr id="5" name="Skupina 4"/>
            <p:cNvGrpSpPr/>
            <p:nvPr/>
          </p:nvGrpSpPr>
          <p:grpSpPr>
            <a:xfrm>
              <a:off x="571472" y="2357431"/>
              <a:ext cx="3714776" cy="3214710"/>
              <a:chOff x="714348" y="2643182"/>
              <a:chExt cx="5024472" cy="3991775"/>
            </a:xfrm>
          </p:grpSpPr>
          <p:pic>
            <p:nvPicPr>
              <p:cNvPr id="3" name="Obrázek 2" descr="obr11_guantanamo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85785" y="2643182"/>
                <a:ext cx="4953035" cy="3714776"/>
              </a:xfrm>
              <a:prstGeom prst="rect">
                <a:avLst/>
              </a:prstGeom>
            </p:spPr>
          </p:pic>
          <p:sp>
            <p:nvSpPr>
              <p:cNvPr id="4" name="TextovéPole 3"/>
              <p:cNvSpPr txBox="1"/>
              <p:nvPr/>
            </p:nvSpPr>
            <p:spPr>
              <a:xfrm>
                <a:off x="714348" y="6357958"/>
                <a:ext cx="6401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 smtClean="0">
                    <a:latin typeface="Times New Roman" pitchFamily="18" charset="0"/>
                    <a:cs typeface="Times New Roman" pitchFamily="18" charset="0"/>
                  </a:rPr>
                  <a:t>Obr. 11</a:t>
                </a:r>
                <a:endParaRPr lang="cs-CZ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" name="Skupina 7"/>
            <p:cNvGrpSpPr/>
            <p:nvPr/>
          </p:nvGrpSpPr>
          <p:grpSpPr>
            <a:xfrm>
              <a:off x="4357686" y="2357430"/>
              <a:ext cx="4282491" cy="3134519"/>
              <a:chOff x="4357686" y="2357430"/>
              <a:chExt cx="4282491" cy="3134519"/>
            </a:xfrm>
          </p:grpSpPr>
          <p:pic>
            <p:nvPicPr>
              <p:cNvPr id="6" name="Obrázek 5" descr="obr12_zakladna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57686" y="2357430"/>
                <a:ext cx="4282491" cy="2869269"/>
              </a:xfrm>
              <a:prstGeom prst="rect">
                <a:avLst/>
              </a:prstGeom>
            </p:spPr>
          </p:pic>
          <p:sp>
            <p:nvSpPr>
              <p:cNvPr id="7" name="TextovéPole 6"/>
              <p:cNvSpPr txBox="1"/>
              <p:nvPr/>
            </p:nvSpPr>
            <p:spPr>
              <a:xfrm>
                <a:off x="4357686" y="5214950"/>
                <a:ext cx="6458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 smtClean="0">
                    <a:latin typeface="Times New Roman" pitchFamily="18" charset="0"/>
                    <a:cs typeface="Times New Roman" pitchFamily="18" charset="0"/>
                  </a:rPr>
                  <a:t>Obr. 12</a:t>
                </a:r>
                <a:endParaRPr lang="cs-CZ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8219</TotalTime>
  <Words>884</Words>
  <Application>Microsoft Office PowerPoint</Application>
  <PresentationFormat>Předvádění na obrazovce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Motiv sady Office</vt:lpstr>
      <vt:lpstr>Aspekt</vt:lpstr>
      <vt:lpstr>Snímek 1</vt:lpstr>
      <vt:lpstr>Střední Amerika  –  ostrovní oblouk</vt:lpstr>
      <vt:lpstr>Zopakujte si: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UKAŽ NA MAPĚ</vt:lpstr>
      <vt:lpstr>OTÁZKY K OPAKOVÁNÍ</vt:lpstr>
      <vt:lpstr>POUŽITÉ ZDROJE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Pobřeží Středozemního moře</dc:title>
  <dc:creator>pavlja</dc:creator>
  <cp:lastModifiedBy>Jana sborovna</cp:lastModifiedBy>
  <cp:revision>468</cp:revision>
  <dcterms:created xsi:type="dcterms:W3CDTF">2011-09-10T14:06:04Z</dcterms:created>
  <dcterms:modified xsi:type="dcterms:W3CDTF">2014-05-21T08:43:30Z</dcterms:modified>
</cp:coreProperties>
</file>