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46" r:id="rId5"/>
    <p:sldMasterId id="2147483758" r:id="rId6"/>
  </p:sldMasterIdLst>
  <p:sldIdLst>
    <p:sldId id="277" r:id="rId7"/>
    <p:sldId id="257" r:id="rId8"/>
    <p:sldId id="258" r:id="rId9"/>
    <p:sldId id="268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7" r:id="rId18"/>
    <p:sldId id="266" r:id="rId19"/>
    <p:sldId id="2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white"/>
                </a:solidFill>
              </a:rPr>
              <a:pPr/>
              <a:t>18.11.2012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white"/>
                </a:solidFill>
              </a:rPr>
              <a:pPr/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18.11.2012</a:t>
            </a:fld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B7974-C0A7-406A-A524-E82E198FFE1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18.11.2012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FDDC9DE-F2A4-4146-BF56-3C12E0C71A6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listopad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: Přírodní oblasti Evropy – Alpsko - karpatská oblast,   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Středomoří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  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             oblastech Evropy.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9_ves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7284" y="0"/>
            <a:ext cx="5146716" cy="3429000"/>
          </a:xfrm>
          <a:prstGeom prst="rect">
            <a:avLst/>
          </a:prstGeom>
        </p:spPr>
      </p:pic>
      <p:pic>
        <p:nvPicPr>
          <p:cNvPr id="2" name="Obrázek 1" descr="obr8_et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4" name="Obrázek 3" descr="obr10_stromboli.jpg"/>
          <p:cNvPicPr>
            <a:picLocks noChangeAspect="1"/>
          </p:cNvPicPr>
          <p:nvPr/>
        </p:nvPicPr>
        <p:blipFill>
          <a:blip r:embed="rId4" cstate="print"/>
          <a:srcRect l="6133"/>
          <a:stretch>
            <a:fillRect/>
          </a:stretch>
        </p:blipFill>
        <p:spPr>
          <a:xfrm>
            <a:off x="0" y="3429000"/>
            <a:ext cx="4951856" cy="3429000"/>
          </a:xfrm>
          <a:prstGeom prst="rect">
            <a:avLst/>
          </a:prstGeom>
        </p:spPr>
      </p:pic>
      <p:pic>
        <p:nvPicPr>
          <p:cNvPr id="5" name="Obrázek 4" descr="obr11_vulka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0"/>
            <a:ext cx="988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 8 - Etna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0"/>
            <a:ext cx="157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9 – Vesuv, Neapol</a:t>
            </a:r>
            <a:endParaRPr lang="cs-CZ" sz="1200"/>
          </a:p>
        </p:txBody>
      </p:sp>
      <p:sp>
        <p:nvSpPr>
          <p:cNvPr id="8" name="TextovéPole 7"/>
          <p:cNvSpPr txBox="1"/>
          <p:nvPr/>
        </p:nvSpPr>
        <p:spPr>
          <a:xfrm>
            <a:off x="0" y="3429000"/>
            <a:ext cx="1362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10 - Stromboli</a:t>
            </a:r>
            <a:endParaRPr lang="cs-CZ" sz="1200"/>
          </a:p>
        </p:txBody>
      </p:sp>
      <p:sp>
        <p:nvSpPr>
          <p:cNvPr id="9" name="TextovéPole 8"/>
          <p:cNvSpPr txBox="1"/>
          <p:nvPr/>
        </p:nvSpPr>
        <p:spPr>
          <a:xfrm>
            <a:off x="4572000" y="3429000"/>
            <a:ext cx="125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11 - Vulkano</a:t>
            </a:r>
            <a:endParaRPr lang="cs-CZ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2_olivov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315200" cy="54864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331640" y="1124744"/>
            <a:ext cx="419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STŘEDOMOŘÍ</a:t>
            </a:r>
            <a:endParaRPr lang="cs-CZ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6309320"/>
            <a:ext cx="2131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12 – středomořská krajina </a:t>
            </a:r>
            <a:endParaRPr lang="cs-CZ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Alpy, Karpaty, Dinárské hory, Apeniny, Pyreneje, Pindos, Sierra Nevada, Sierra Morena, Kantaberské pohoří, Kastilské pohoří, Iberské pohoří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Pyrenejský poloostrov, Apeninský poloostrov, Balkánský poloostrov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Etna, Vesuv, Stromboli, Vulkano</a:t>
            </a:r>
          </a:p>
          <a:p>
            <a:r>
              <a:rPr lang="cs-CZ" sz="4000" smtClean="0">
                <a:latin typeface="Times New Roman" pitchFamily="18" charset="0"/>
                <a:cs typeface="Times New Roman" pitchFamily="18" charset="0"/>
              </a:rPr>
              <a:t>Dunaj, Pád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Jakým způsobem vznikla horská pásma alpsko-karpatské oblasti?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Jaký vliv mají alpské hřebeny na podnebí oblasti?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Jaká vegetace se vyskytuje v alpsko-karpatské oblasti?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Jaký typ řek je v alpsko-karpatské oblasti? Charakterizuj je.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Na kterých poloostrovech se rozkládá středomořská oblast?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Které činné sopky se v oblasti vyskytují?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Charakterizuj středomořské podnebí.</a:t>
            </a:r>
          </a:p>
          <a:p>
            <a:pPr lvl="0"/>
            <a:r>
              <a:rPr lang="cs-CZ" sz="6400" smtClean="0">
                <a:latin typeface="Times New Roman" pitchFamily="18" charset="0"/>
                <a:cs typeface="Times New Roman" pitchFamily="18" charset="0"/>
              </a:rPr>
              <a:t>Co způsobuje časté povodně?</a:t>
            </a:r>
            <a:endParaRPr lang="cs-CZ" sz="640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64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5600" dirty="0" smtClean="0"/>
              <a:t>http://www.</a:t>
            </a:r>
            <a:r>
              <a:rPr lang="cs-CZ" sz="5600" dirty="0" err="1" smtClean="0"/>
              <a:t>zcsol.cz</a:t>
            </a:r>
            <a:r>
              <a:rPr lang="cs-CZ" sz="5600" dirty="0" smtClean="0"/>
              <a:t>/zaklad/testy/</a:t>
            </a:r>
            <a:r>
              <a:rPr lang="cs-CZ" sz="5600" dirty="0" err="1" smtClean="0"/>
              <a:t>form.php</a:t>
            </a:r>
            <a:r>
              <a:rPr lang="cs-CZ" sz="5600" dirty="0" smtClean="0"/>
              <a:t>?&amp;</a:t>
            </a:r>
            <a:r>
              <a:rPr lang="cs-CZ" sz="5600" dirty="0" err="1" smtClean="0"/>
              <a:t>jmeno</a:t>
            </a:r>
            <a:r>
              <a:rPr lang="cs-CZ" sz="5600" dirty="0" smtClean="0"/>
              <a:t>_testu=../../zaklad/</a:t>
            </a:r>
            <a:r>
              <a:rPr lang="cs-CZ" sz="5600" dirty="0" err="1" smtClean="0"/>
              <a:t>stranky</a:t>
            </a:r>
            <a:r>
              <a:rPr lang="cs-CZ" sz="5600" dirty="0" smtClean="0"/>
              <a:t>_</a:t>
            </a:r>
            <a:r>
              <a:rPr lang="cs-CZ" sz="5600" dirty="0" err="1" smtClean="0"/>
              <a:t>predmetu</a:t>
            </a:r>
            <a:r>
              <a:rPr lang="cs-CZ" sz="5600" dirty="0" smtClean="0"/>
              <a:t>/</a:t>
            </a:r>
            <a:r>
              <a:rPr lang="cs-CZ" sz="5600" dirty="0" err="1" smtClean="0"/>
              <a:t>zadani</a:t>
            </a:r>
            <a:r>
              <a:rPr lang="cs-CZ" sz="5600" dirty="0" smtClean="0"/>
              <a:t>_testu/z7_16_</a:t>
            </a:r>
            <a:r>
              <a:rPr lang="cs-CZ" sz="5600" dirty="0" err="1" smtClean="0"/>
              <a:t>stredni</a:t>
            </a:r>
            <a:r>
              <a:rPr lang="cs-CZ" sz="5600" dirty="0" smtClean="0"/>
              <a:t>_</a:t>
            </a:r>
            <a:r>
              <a:rPr lang="cs-CZ" sz="5600" dirty="0" err="1" smtClean="0"/>
              <a:t>vychod.txt</a:t>
            </a:r>
            <a:r>
              <a:rPr lang="cs-CZ" sz="5600" dirty="0" smtClean="0"/>
              <a:t>&amp;</a:t>
            </a:r>
            <a:r>
              <a:rPr lang="cs-CZ" sz="5600" dirty="0" err="1" smtClean="0"/>
              <a:t>img</a:t>
            </a:r>
            <a:r>
              <a:rPr lang="cs-CZ" sz="5600" dirty="0" smtClean="0"/>
              <a:t>_</a:t>
            </a:r>
            <a:r>
              <a:rPr lang="cs-CZ" sz="5600" dirty="0" err="1" smtClean="0"/>
              <a:t>adr</a:t>
            </a:r>
            <a:r>
              <a:rPr lang="cs-CZ" sz="5600" dirty="0" smtClean="0"/>
              <a:t>=../</a:t>
            </a:r>
            <a:r>
              <a:rPr lang="cs-CZ" sz="5600" dirty="0" err="1" smtClean="0"/>
              <a:t>stranky</a:t>
            </a:r>
            <a:r>
              <a:rPr lang="cs-CZ" sz="5600" dirty="0" smtClean="0"/>
              <a:t>_</a:t>
            </a:r>
            <a:r>
              <a:rPr lang="cs-CZ" sz="5600" dirty="0" err="1" smtClean="0"/>
              <a:t>predmetu</a:t>
            </a:r>
            <a:r>
              <a:rPr lang="cs-CZ" sz="5600" dirty="0" smtClean="0"/>
              <a:t>/</a:t>
            </a:r>
            <a:r>
              <a:rPr lang="cs-CZ" sz="5600" dirty="0" err="1" smtClean="0"/>
              <a:t>zadani</a:t>
            </a:r>
            <a:r>
              <a:rPr lang="cs-CZ" sz="5600" dirty="0" smtClean="0"/>
              <a:t>_testu/z7_16_</a:t>
            </a:r>
            <a:r>
              <a:rPr lang="cs-CZ" sz="5600" dirty="0" err="1" smtClean="0"/>
              <a:t>stredni</a:t>
            </a:r>
            <a:r>
              <a:rPr lang="cs-CZ" sz="5600" dirty="0" smtClean="0"/>
              <a:t>_</a:t>
            </a:r>
            <a:r>
              <a:rPr lang="cs-CZ" sz="5600" dirty="0" err="1" smtClean="0"/>
              <a:t>vychod</a:t>
            </a:r>
            <a:r>
              <a:rPr lang="cs-CZ" sz="5600" dirty="0" smtClean="0"/>
              <a:t>&amp;vymazat=ano</a:t>
            </a:r>
            <a:endParaRPr lang="cs-CZ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920750"/>
          </a:xfrm>
        </p:spPr>
        <p:txBody>
          <a:bodyPr/>
          <a:lstStyle/>
          <a:p>
            <a:pPr algn="l"/>
            <a:r>
              <a:rPr lang="cs-CZ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28775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Pethrus Translated to en: Hike395 [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http://commons.wikimedia.org/wiki/File:Altitudinal_zones_of_Alps_mountains_Extended_diagram-en.svg?uselang=cs</a:t>
            </a:r>
            <a:endParaRPr lang="cs-CZ" sz="12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Haow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http://commons.wikimedia.org/wiki/File:Hardoembl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_-_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Erdemolo.JPG?uselang=cs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3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rachel_thecat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http://commons.wikimedia.org/wiki/File:Mountains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_%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26_Clouds.jpg?uselang=cs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Retegan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commons.wikimedia.org/wiki/File:Valea_Lala.jpg?uselang=cs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5 -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Alain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BEAUMONT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commons.wikimedia.org/wiki/File:Affluents_du_Danube.jpg?uselang=cs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6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Martin Kozák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dostupné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jako volné dílo na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commons.wikimedia.org/wiki/File:Danube_in_Komarno.jpg?uselang=cs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7 - Dr.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Eugen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Lehle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http://commons.wikimedia.org/wiki/File:Ulm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,_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Kraftwerk_B%C3%B6finger_Halde.jpg?uselang=cs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8 - Miguel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Virkkunen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Carvalho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commons.wikimedia.org/wiki/File:Solidified_Lava_Flow.jpg?uselang=cs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Errabee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commons.wikimedia.org/wiki/File:Napoli_and_Vesuvius.jpg?uselang=cs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10 - Steven W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Dengler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commons.wikimedia.org/wiki/File:DenglerSW-Stromboli-20040928-1230x800.jpg?uselang=cs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11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Petitge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commons.wikimedia.org/wiki/File:03Vulcano.jpg</a:t>
            </a:r>
          </a:p>
          <a:p>
            <a:pPr>
              <a:buNone/>
            </a:pP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Obr. 12 - Edal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Anton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Lefterov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[2012-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11-18</a:t>
            </a:r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, dostupné pod licencí Creative Commons na www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200" smtClean="0">
                <a:latin typeface="Times New Roman" pitchFamily="18" charset="0"/>
                <a:cs typeface="Times New Roman" pitchFamily="18" charset="0"/>
              </a:rPr>
              <a:t>http://commons.wikimedia.org/wiki/File:OliveTreefromGreece.jpg?uselang=cs</a:t>
            </a:r>
            <a:endParaRPr lang="es-E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79512" y="980728"/>
            <a:ext cx="8712968" cy="4680520"/>
          </a:xfrm>
        </p:spPr>
        <p:txBody>
          <a:bodyPr>
            <a:noAutofit/>
          </a:bodyPr>
          <a:lstStyle/>
          <a:p>
            <a:pPr algn="ctr"/>
            <a: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  <a:t>Přírodní oblasti Evropy </a:t>
            </a:r>
            <a:br>
              <a:rPr lang="cs-CZ" sz="7200" smtClean="0">
                <a:solidFill>
                  <a:srgbClr val="A27B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Alpsko-karpatská oblast  Středomoří</a:t>
            </a:r>
            <a:endParaRPr lang="cs-CZ" sz="720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83671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Zopakujte si:</a:t>
            </a:r>
          </a:p>
          <a:p>
            <a:endParaRPr lang="cs-CZ" sz="4800" smtClean="0">
              <a:solidFill>
                <a:srgbClr val="F3A447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Středomořské podnebí je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subtropické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mírné</a:t>
            </a:r>
          </a:p>
          <a:p>
            <a:pPr marL="914400" indent="-914400">
              <a:buAutoNum type="alphaLcParenR"/>
            </a:pPr>
            <a:r>
              <a:rPr lang="cs-CZ" sz="4800" smtClean="0">
                <a:solidFill>
                  <a:srgbClr val="F3A447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tropické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260648"/>
            <a:ext cx="7544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ALPSKO-KARPATSKÁ OBLAST</a:t>
            </a:r>
            <a:endParaRPr lang="cs-CZ" b="1">
              <a:solidFill>
                <a:schemeClr val="accent5">
                  <a:lumMod val="50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980728"/>
            <a:ext cx="81369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výrazně hornatá oblast (alpinské vrásnění + ledovcová činnost)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zasahuje na území ČR (menší část – východní Morava)</a:t>
            </a:r>
          </a:p>
          <a:p>
            <a:pPr>
              <a:buFontTx/>
              <a:buChar char="-"/>
            </a:pP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Alpy, Karpaty, Dinárské hory</a:t>
            </a:r>
          </a:p>
          <a:p>
            <a:pPr>
              <a:buFontTx/>
              <a:buChar char="-"/>
            </a:pP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Alpské hřebeny tvoří klimatické předěly mezi oceánským a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kontinentálním podnebím</a:t>
            </a:r>
          </a:p>
          <a:p>
            <a:pPr>
              <a:buFontTx/>
              <a:buChar char="-"/>
            </a:pP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velké rozdíly v nadmořské výšce jsou příčinou různorodosti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vegetace (středomořská vegetace až pustiny na vrcholech)</a:t>
            </a:r>
          </a:p>
          <a:p>
            <a:pPr>
              <a:buFontTx/>
              <a:buChar char="-"/>
            </a:pP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řeky: Dunaj,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Pád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– alpský typ</a:t>
            </a: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yskove_stup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620000" cy="42005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619672" y="188640"/>
            <a:ext cx="5781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Výškové stupně Alp</a:t>
            </a:r>
            <a:endParaRPr lang="cs-CZ" sz="54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5805264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1</a:t>
            </a:r>
            <a:endParaRPr lang="cs-CZ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prechod_mezi_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3591018"/>
          </a:xfrm>
          <a:prstGeom prst="rect">
            <a:avLst/>
          </a:prstGeom>
        </p:spPr>
      </p:pic>
      <p:pic>
        <p:nvPicPr>
          <p:cNvPr id="3" name="Obrázek 2" descr="obr3_alpska_lo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73015"/>
            <a:ext cx="4902962" cy="3284985"/>
          </a:xfrm>
          <a:prstGeom prst="rect">
            <a:avLst/>
          </a:prstGeom>
        </p:spPr>
      </p:pic>
      <p:pic>
        <p:nvPicPr>
          <p:cNvPr id="4" name="Obrázek 3" descr="obr4_karpa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504" y="0"/>
            <a:ext cx="3051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2 – přechod mezi výškovými stupni (Alpy)</a:t>
            </a:r>
            <a:endParaRPr lang="cs-CZ" sz="120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3645024"/>
            <a:ext cx="1585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3 – alpinská louka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4788064" y="0"/>
            <a:ext cx="435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4 – Karpaty – rozdílná vegetace na opačných stranách hřebene</a:t>
            </a:r>
            <a:endParaRPr lang="cs-CZ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5_dunaj_prut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5607" y="0"/>
            <a:ext cx="4848393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11560" y="908720"/>
            <a:ext cx="32800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Průtoky </a:t>
            </a:r>
          </a:p>
          <a:p>
            <a:pPr algn="ctr"/>
            <a:r>
              <a:rPr lang="cs-CZ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Dunaje </a:t>
            </a:r>
          </a:p>
          <a:p>
            <a:pPr algn="ctr"/>
            <a:r>
              <a:rPr lang="cs-CZ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 průběhu </a:t>
            </a:r>
          </a:p>
          <a:p>
            <a:pPr algn="ctr"/>
            <a:r>
              <a:rPr lang="cs-CZ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toku</a:t>
            </a:r>
            <a:endParaRPr lang="cs-CZ" sz="54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95936" y="6453336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5</a:t>
            </a:r>
            <a:endParaRPr lang="cs-CZ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r6_dunaj_koma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19433" cy="4077072"/>
          </a:xfrm>
          <a:prstGeom prst="rect">
            <a:avLst/>
          </a:prstGeom>
        </p:spPr>
      </p:pic>
      <p:pic>
        <p:nvPicPr>
          <p:cNvPr id="4" name="Obrázek 3" descr="obr7_dunaj_elektrarna-u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3064" y="2780928"/>
            <a:ext cx="6130936" cy="407707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00192" y="692696"/>
            <a:ext cx="2458311" cy="13681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cs-CZ" sz="7200" b="1" cap="none" spc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Dunaj</a:t>
            </a:r>
            <a:endParaRPr lang="cs-CZ" sz="7200" b="1" cap="none" spc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077072"/>
            <a:ext cx="1714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6 – Dunaj, Komárno</a:t>
            </a:r>
            <a:endParaRPr lang="cs-CZ" sz="1200"/>
          </a:p>
        </p:txBody>
      </p:sp>
      <p:sp>
        <p:nvSpPr>
          <p:cNvPr id="7" name="TextovéPole 6"/>
          <p:cNvSpPr txBox="1"/>
          <p:nvPr/>
        </p:nvSpPr>
        <p:spPr>
          <a:xfrm>
            <a:off x="395536" y="6453336"/>
            <a:ext cx="2677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Obr. 7 – Hydroelektrárna na Dunaji, Ulm</a:t>
            </a:r>
            <a:endParaRPr lang="cs-CZ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835696" y="260648"/>
            <a:ext cx="54430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STŘEDOMOŘÍ</a:t>
            </a:r>
            <a:endParaRPr lang="cs-CZ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62880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tři poloostrovy (Pyrenejský, Apeninský, Balkánský)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hornatý povrch, horská pásma  různého stáří ( Apeniny,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Pindos, Sierra Nevada, Sierra Morena, Pyreneje, Kantaberské  </a:t>
            </a: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 pohoří, Kastilské pohoří, Iberské pohoří)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4 činné sopky (Etna, Vesuv, Stromboli, Vulkano)</a:t>
            </a:r>
          </a:p>
          <a:p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 mírná deštivá zima, horké suché léto</a:t>
            </a:r>
          </a:p>
          <a:p>
            <a:pPr>
              <a:buFontTx/>
              <a:buChar char="-"/>
            </a:pPr>
            <a:endParaRPr lang="cs-C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smtClean="0">
                <a:latin typeface="Times New Roman" pitchFamily="18" charset="0"/>
                <a:cs typeface="Times New Roman" pitchFamily="18" charset="0"/>
              </a:rPr>
              <a:t>- časté povodně</a:t>
            </a:r>
            <a:endParaRPr lang="cs-CZ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rchol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720</Words>
  <Application>Microsoft Office PowerPoint</Application>
  <PresentationFormat>Předvádění na obrazovce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Motiv sady Office</vt:lpstr>
      <vt:lpstr>Vrchol</vt:lpstr>
      <vt:lpstr>1_Vrchol</vt:lpstr>
      <vt:lpstr>Aspekt</vt:lpstr>
      <vt:lpstr>Jmění</vt:lpstr>
      <vt:lpstr>1_Jmění</vt:lpstr>
      <vt:lpstr>Snímek 1</vt:lpstr>
      <vt:lpstr>Přírodní oblasti Evropy  Alpsko-karpatská oblast  Středomoří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  přírodní nej… podnebí, vodstvo</dc:title>
  <dc:creator>pavlja</dc:creator>
  <cp:lastModifiedBy>pavlja</cp:lastModifiedBy>
  <cp:revision>111</cp:revision>
  <dcterms:created xsi:type="dcterms:W3CDTF">2012-09-29T08:36:34Z</dcterms:created>
  <dcterms:modified xsi:type="dcterms:W3CDTF">2012-11-18T18:11:50Z</dcterms:modified>
</cp:coreProperties>
</file>